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7" r:id="rId2"/>
    <p:sldId id="258" r:id="rId3"/>
    <p:sldId id="259" r:id="rId4"/>
    <p:sldId id="285" r:id="rId5"/>
    <p:sldId id="283" r:id="rId6"/>
    <p:sldId id="261" r:id="rId7"/>
    <p:sldId id="284" r:id="rId8"/>
    <p:sldId id="262" r:id="rId9"/>
    <p:sldId id="276" r:id="rId10"/>
    <p:sldId id="264" r:id="rId11"/>
    <p:sldId id="266" r:id="rId12"/>
    <p:sldId id="268" r:id="rId13"/>
    <p:sldId id="269" r:id="rId14"/>
    <p:sldId id="279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00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2300" autoAdjust="0"/>
  </p:normalViewPr>
  <p:slideViewPr>
    <p:cSldViewPr>
      <p:cViewPr varScale="1">
        <p:scale>
          <a:sx n="85" d="100"/>
          <a:sy n="85" d="100"/>
        </p:scale>
        <p:origin x="90" y="4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49B98D55-0E7B-4BA3-9159-ED7FB64DEC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F7318BE-84A4-426D-BA09-92C23542877E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17C374C-92D1-4958-BB66-4BD801CEF9BD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BE5D7BE-1C7F-46A4-9B2A-F33A42E700FC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7B2A725-C790-4942-BA45-E7701B6B5A9D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z="240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AE99BEF-FBCE-482B-AF38-FAF611799BB1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z="240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E355440-4471-4E1D-A7E1-7EC3B42124E9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669C903-63AF-41C8-9080-7D863893537E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561B63E-01A8-4AB3-845D-BD457A90E9D3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D8952D9-A98D-4E17-BB7C-9400E2916C7A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z="2400" smtClean="0">
              <a:cs typeface="Times New Roman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C6303A8-9327-47EF-ADE0-A32EA69E59DE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cs typeface="Times New Roman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4A78D8-78DC-498F-8319-89F13E5CD4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B9D522-B992-4848-9F4B-9006A0B843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47ECA1-EA59-4BD6-B9C0-25F878244E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7002E5-19AA-458C-BD74-D6AF83F842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A49BC5-FA6E-4D78-848B-0F31C30BA1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4F0F13-73D4-4764-A991-9EEC1E6BDD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0D5D3E-C09F-4EAE-8612-90D1FA39A4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132F23-03E1-41F8-89DF-6F2ED22C39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9B24F0-789A-4C65-A339-0C77B249DA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AF2CB1-78A5-40B4-81A5-9D5FBBAEE9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04BBD6-A0A1-4CFE-9390-270BBEB59A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B3938F-8D13-41BB-A5BD-3946885311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5DCCC4E0-E8A4-4CA3-8E77-ACB36A63C6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hillipmartin.info/clipart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earlyhumans.mrdonn.org/neanderthals.html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hyperlink" Target="http://earlyhumans.mrdonn.org/caveart.ht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animals.pppst.com/dinosaurs.html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ancienthistory.pppst.com/archaeology.html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earlyhumans.mrdonn.org/tools.html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447800"/>
            <a:ext cx="4495800" cy="1676400"/>
          </a:xfrm>
        </p:spPr>
        <p:txBody>
          <a:bodyPr/>
          <a:lstStyle/>
          <a:p>
            <a:pPr eaLnBrk="1" hangingPunct="1"/>
            <a:r>
              <a:rPr lang="en-US" sz="6000" smtClean="0">
                <a:solidFill>
                  <a:srgbClr val="990000"/>
                </a:solidFill>
                <a:latin typeface="Sylfaen" pitchFamily="18" charset="0"/>
              </a:rPr>
              <a:t>The First Humans</a:t>
            </a:r>
          </a:p>
        </p:txBody>
      </p:sp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457200" y="3505200"/>
            <a:ext cx="48768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30000"/>
              </a:spcBef>
            </a:pPr>
            <a:r>
              <a:rPr lang="en-US" b="1">
                <a:solidFill>
                  <a:schemeClr val="bg1"/>
                </a:solidFill>
              </a:rPr>
              <a:t>Hominids</a:t>
            </a:r>
            <a:r>
              <a:rPr lang="en-US">
                <a:solidFill>
                  <a:schemeClr val="bg1"/>
                </a:solidFill>
              </a:rPr>
              <a:t> are the family of mankind</a:t>
            </a:r>
            <a:br>
              <a:rPr lang="en-US">
                <a:solidFill>
                  <a:schemeClr val="bg1"/>
                </a:solidFill>
              </a:rPr>
            </a:br>
            <a:r>
              <a:rPr lang="en-US">
                <a:solidFill>
                  <a:schemeClr val="bg1"/>
                </a:solidFill>
              </a:rPr>
              <a:t> and his or her relatives.</a:t>
            </a:r>
          </a:p>
          <a:p>
            <a:endParaRPr lang="en-US">
              <a:solidFill>
                <a:schemeClr val="bg1"/>
              </a:solidFill>
            </a:endParaRPr>
          </a:p>
        </p:txBody>
      </p:sp>
      <p:pic>
        <p:nvPicPr>
          <p:cNvPr id="2052" name="Picture 4" descr="main humans 001 caveman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4648200" y="1066800"/>
            <a:ext cx="3286125" cy="41148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sz="4800" smtClean="0">
                <a:solidFill>
                  <a:schemeClr val="bg1"/>
                </a:solidFill>
                <a:latin typeface="Sylfaen" pitchFamily="18" charset="0"/>
              </a:rPr>
              <a:t>Man Leaves Home</a:t>
            </a: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3032125" y="1752600"/>
            <a:ext cx="5883275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chemeClr val="hlink"/>
                </a:solidFill>
                <a:cs typeface="Times New Roman" charset="0"/>
              </a:rPr>
              <a:t>About one million years ago, Upright Man began to slowly leave Africa. These early people began to populate the world. </a:t>
            </a:r>
          </a:p>
        </p:txBody>
      </p:sp>
      <p:pic>
        <p:nvPicPr>
          <p:cNvPr id="11268" name="Picture 4" descr="main humans 012 signpost">
            <a:hlinkClick r:id="rId3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4"/>
          <a:srcRect/>
          <a:stretch>
            <a:fillRect/>
          </a:stretch>
        </p:blipFill>
        <p:spPr>
          <a:xfrm>
            <a:off x="457200" y="2057400"/>
            <a:ext cx="2438400" cy="4114800"/>
          </a:xfrm>
        </p:spPr>
      </p:pic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3048000" y="4648200"/>
            <a:ext cx="58674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chemeClr val="hlink"/>
                </a:solidFill>
                <a:cs typeface="Times New Roman" charset="0"/>
              </a:rPr>
              <a:t>Scientists have found artifacts of their tools and weapons, which help us to understand how they lived, where they went, and how they got there.</a:t>
            </a:r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3048000" y="3011488"/>
            <a:ext cx="5715000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chemeClr val="hlink"/>
                </a:solidFill>
                <a:cs typeface="Times New Roman" charset="0"/>
              </a:rPr>
              <a:t>They did not need a boat. The Ice Age was here! They </a:t>
            </a:r>
            <a:r>
              <a:rPr lang="en-US" b="1">
                <a:solidFill>
                  <a:schemeClr val="accent2"/>
                </a:solidFill>
                <a:cs typeface="Times New Roman" charset="0"/>
              </a:rPr>
              <a:t>traveled</a:t>
            </a:r>
            <a:r>
              <a:rPr lang="en-US">
                <a:solidFill>
                  <a:schemeClr val="hlink"/>
                </a:solidFill>
                <a:cs typeface="Times New Roman" charset="0"/>
              </a:rPr>
              <a:t> across giant walkways of frozen ice or </a:t>
            </a:r>
            <a:r>
              <a:rPr lang="en-US" b="1">
                <a:solidFill>
                  <a:schemeClr val="accent2"/>
                </a:solidFill>
                <a:cs typeface="Times New Roman" charset="0"/>
              </a:rPr>
              <a:t>over land bridges.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4" grpId="0" autoUpdateAnimBg="0"/>
      <p:bldP spid="12295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sz="4800" smtClean="0">
                <a:solidFill>
                  <a:schemeClr val="bg1"/>
                </a:solidFill>
                <a:latin typeface="Sylfaen" pitchFamily="18" charset="0"/>
              </a:rPr>
              <a:t>Neanderthals</a:t>
            </a: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3429000" y="1676400"/>
            <a:ext cx="556260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cs typeface="Times New Roman" charset="0"/>
              </a:rPr>
              <a:t>Neanderthals </a:t>
            </a:r>
            <a:r>
              <a:rPr lang="en-US" b="1" i="1">
                <a:cs typeface="Times New Roman" charset="0"/>
              </a:rPr>
              <a:t>were</a:t>
            </a:r>
            <a:r>
              <a:rPr lang="en-US">
                <a:cs typeface="Times New Roman" charset="0"/>
              </a:rPr>
              <a:t> different from other species of early humans. They were tall and smart, and used caves as their homes. They were </a:t>
            </a:r>
            <a:r>
              <a:rPr lang="en-US" b="1">
                <a:solidFill>
                  <a:schemeClr val="accent2"/>
                </a:solidFill>
                <a:cs typeface="Times New Roman" charset="0"/>
              </a:rPr>
              <a:t>great hunters</a:t>
            </a:r>
            <a:r>
              <a:rPr lang="en-US">
                <a:solidFill>
                  <a:schemeClr val="hlink"/>
                </a:solidFill>
                <a:cs typeface="Times New Roman" charset="0"/>
              </a:rPr>
              <a:t>.</a:t>
            </a:r>
          </a:p>
        </p:txBody>
      </p:sp>
      <p:pic>
        <p:nvPicPr>
          <p:cNvPr id="12292" name="Picture 4" descr="main humans 014 question">
            <a:hlinkClick r:id="rId3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4"/>
          <a:srcRect/>
          <a:stretch>
            <a:fillRect/>
          </a:stretch>
        </p:blipFill>
        <p:spPr>
          <a:xfrm>
            <a:off x="0" y="1524000"/>
            <a:ext cx="3314700" cy="4114800"/>
          </a:xfrm>
        </p:spPr>
      </p:pic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3048000" y="3352800"/>
            <a:ext cx="5791200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Skilled toolmakers (</a:t>
            </a:r>
            <a:r>
              <a:rPr lang="en-US" b="1">
                <a:solidFill>
                  <a:schemeClr val="accent2"/>
                </a:solidFill>
              </a:rPr>
              <a:t>knives, scrapers and steel points</a:t>
            </a:r>
            <a:r>
              <a:rPr lang="en-US"/>
              <a:t>), travelled and hunted in groups, buried their dead with flowers and tools, </a:t>
            </a:r>
            <a:r>
              <a:rPr lang="en-US" b="1">
                <a:solidFill>
                  <a:schemeClr val="accent2"/>
                </a:solidFill>
              </a:rPr>
              <a:t>helped each other when injured</a:t>
            </a:r>
            <a:r>
              <a:rPr lang="en-US"/>
              <a:t>, </a:t>
            </a:r>
            <a:r>
              <a:rPr lang="en-US" b="1">
                <a:solidFill>
                  <a:schemeClr val="accent2"/>
                </a:solidFill>
              </a:rPr>
              <a:t>lived in community</a:t>
            </a:r>
            <a:r>
              <a:rPr lang="en-US"/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2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sz="4800" smtClean="0">
                <a:solidFill>
                  <a:schemeClr val="bg1"/>
                </a:solidFill>
                <a:latin typeface="Sylfaen" pitchFamily="18" charset="0"/>
                <a:cs typeface="Times New Roman" charset="0"/>
              </a:rPr>
              <a:t>Doubly Wise Man</a:t>
            </a:r>
            <a:endParaRPr lang="en-US" sz="4800" smtClean="0">
              <a:solidFill>
                <a:schemeClr val="bg1"/>
              </a:solidFill>
              <a:latin typeface="Sylfaen" pitchFamily="18" charset="0"/>
            </a:endParaRPr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746125" y="1676400"/>
            <a:ext cx="6492875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chemeClr val="hlink"/>
                </a:solidFill>
                <a:cs typeface="Times New Roman" charset="0"/>
              </a:rPr>
              <a:t>Another group of early men stood out during this period. Scientists nicknamed this group  “Cro-Magnon man”. </a:t>
            </a:r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762000" y="3048000"/>
            <a:ext cx="541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chemeClr val="hlink"/>
                </a:solidFill>
                <a:cs typeface="Times New Roman" charset="0"/>
              </a:rPr>
              <a:t>Cro-Magnon man lived in Europe. </a:t>
            </a:r>
          </a:p>
        </p:txBody>
      </p:sp>
      <p:pic>
        <p:nvPicPr>
          <p:cNvPr id="13317" name="Picture 5" descr="main humans 015  duo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5994400" y="1905000"/>
            <a:ext cx="2921000" cy="4114800"/>
          </a:xfrm>
        </p:spPr>
      </p:pic>
      <p:sp>
        <p:nvSpPr>
          <p:cNvPr id="16391" name="Text Box 7"/>
          <p:cNvSpPr txBox="1">
            <a:spLocks noChangeArrowheads="1"/>
          </p:cNvSpPr>
          <p:nvPr/>
        </p:nvSpPr>
        <p:spPr bwMode="auto">
          <a:xfrm>
            <a:off x="762000" y="3733800"/>
            <a:ext cx="5410200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chemeClr val="hlink"/>
                </a:solidFill>
                <a:cs typeface="Times New Roman" charset="0"/>
              </a:rPr>
              <a:t>This group did </a:t>
            </a:r>
            <a:r>
              <a:rPr lang="en-US" b="1" i="1">
                <a:solidFill>
                  <a:schemeClr val="hlink"/>
                </a:solidFill>
                <a:cs typeface="Times New Roman" charset="0"/>
              </a:rPr>
              <a:t>not</a:t>
            </a:r>
            <a:r>
              <a:rPr lang="en-US">
                <a:solidFill>
                  <a:schemeClr val="hlink"/>
                </a:solidFill>
                <a:cs typeface="Times New Roman" charset="0"/>
              </a:rPr>
              <a:t> live a life of constant struggle for survival because they worked together to provide food for their tribe.</a:t>
            </a:r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8" grpId="0" autoUpdateAnimBg="0"/>
      <p:bldP spid="16391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09600"/>
            <a:ext cx="7772400" cy="1143000"/>
          </a:xfrm>
        </p:spPr>
        <p:txBody>
          <a:bodyPr/>
          <a:lstStyle/>
          <a:p>
            <a:pPr algn="l" eaLnBrk="1" hangingPunct="1"/>
            <a:r>
              <a:rPr lang="en-US" sz="4800" smtClean="0">
                <a:solidFill>
                  <a:schemeClr val="bg1"/>
                </a:solidFill>
                <a:latin typeface="Sylfaen" pitchFamily="18" charset="0"/>
              </a:rPr>
              <a:t>Doubly Wise Man</a:t>
            </a:r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762000" y="1676400"/>
            <a:ext cx="7924800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chemeClr val="hlink"/>
                </a:solidFill>
                <a:cs typeface="Times New Roman" charset="0"/>
              </a:rPr>
              <a:t>These Stone Age people </a:t>
            </a:r>
            <a:r>
              <a:rPr lang="en-US" b="1">
                <a:solidFill>
                  <a:schemeClr val="accent2"/>
                </a:solidFill>
                <a:cs typeface="Times New Roman" charset="0"/>
              </a:rPr>
              <a:t>learned to cure and store food </a:t>
            </a:r>
            <a:r>
              <a:rPr lang="en-US">
                <a:solidFill>
                  <a:schemeClr val="hlink"/>
                </a:solidFill>
                <a:cs typeface="Times New Roman" charset="0"/>
              </a:rPr>
              <a:t>for the long winter. They </a:t>
            </a:r>
            <a:r>
              <a:rPr lang="en-US" b="1">
                <a:solidFill>
                  <a:schemeClr val="accent2"/>
                </a:solidFill>
                <a:cs typeface="Times New Roman" charset="0"/>
              </a:rPr>
              <a:t>used traps</a:t>
            </a:r>
            <a:r>
              <a:rPr lang="en-US">
                <a:solidFill>
                  <a:schemeClr val="hlink"/>
                </a:solidFill>
                <a:cs typeface="Times New Roman" charset="0"/>
              </a:rPr>
              <a:t>, which allowed them to catch food while they were busy doing something else. Fisherman </a:t>
            </a:r>
            <a:r>
              <a:rPr lang="en-US" b="1">
                <a:solidFill>
                  <a:schemeClr val="accent2"/>
                </a:solidFill>
                <a:cs typeface="Times New Roman" charset="0"/>
              </a:rPr>
              <a:t>used nets </a:t>
            </a:r>
            <a:r>
              <a:rPr lang="en-US">
                <a:solidFill>
                  <a:schemeClr val="hlink"/>
                </a:solidFill>
                <a:cs typeface="Times New Roman" charset="0"/>
              </a:rPr>
              <a:t>woven from vines and </a:t>
            </a:r>
            <a:r>
              <a:rPr lang="en-US" b="1">
                <a:solidFill>
                  <a:schemeClr val="accent2"/>
                </a:solidFill>
                <a:cs typeface="Times New Roman" charset="0"/>
              </a:rPr>
              <a:t>fishhooks. </a:t>
            </a:r>
          </a:p>
        </p:txBody>
      </p:sp>
      <p:pic>
        <p:nvPicPr>
          <p:cNvPr id="14340" name="Picture 4" descr="main humans 016 mousetrap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4800600" y="4038600"/>
            <a:ext cx="4343400" cy="2466975"/>
          </a:xfrm>
        </p:spPr>
      </p:pic>
      <p:sp>
        <p:nvSpPr>
          <p:cNvPr id="17414" name="Text Box 6"/>
          <p:cNvSpPr txBox="1">
            <a:spLocks noChangeArrowheads="1"/>
          </p:cNvSpPr>
          <p:nvPr/>
        </p:nvSpPr>
        <p:spPr bwMode="auto">
          <a:xfrm>
            <a:off x="457200" y="3657600"/>
            <a:ext cx="519747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chemeClr val="hlink"/>
                </a:solidFill>
              </a:rPr>
              <a:t>Some groups </a:t>
            </a:r>
            <a:r>
              <a:rPr lang="en-US" b="1">
                <a:solidFill>
                  <a:schemeClr val="accent2"/>
                </a:solidFill>
              </a:rPr>
              <a:t>built rafts and canoes </a:t>
            </a:r>
            <a:r>
              <a:rPr lang="en-US">
                <a:solidFill>
                  <a:schemeClr val="hlink"/>
                </a:solidFill>
              </a:rPr>
              <a:t>to catch bigger fish in deeper waters.</a:t>
            </a:r>
          </a:p>
        </p:txBody>
      </p:sp>
      <p:sp>
        <p:nvSpPr>
          <p:cNvPr id="17415" name="Text Box 7"/>
          <p:cNvSpPr txBox="1">
            <a:spLocks noChangeArrowheads="1"/>
          </p:cNvSpPr>
          <p:nvPr/>
        </p:nvSpPr>
        <p:spPr bwMode="auto">
          <a:xfrm>
            <a:off x="381000" y="4800600"/>
            <a:ext cx="45720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chemeClr val="hlink"/>
                </a:solidFill>
              </a:rPr>
              <a:t>They made clothing, jewelry and </a:t>
            </a:r>
            <a:r>
              <a:rPr lang="en-US" b="1">
                <a:solidFill>
                  <a:schemeClr val="accent2"/>
                </a:solidFill>
              </a:rPr>
              <a:t>artwork</a:t>
            </a:r>
            <a:r>
              <a:rPr lang="en-US">
                <a:solidFill>
                  <a:schemeClr val="hlink"/>
                </a:solidFill>
              </a:rPr>
              <a:t>. They invented the </a:t>
            </a:r>
            <a:r>
              <a:rPr lang="en-US" b="1">
                <a:solidFill>
                  <a:schemeClr val="accent2"/>
                </a:solidFill>
              </a:rPr>
              <a:t>bow and arrow.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4" grpId="0" autoUpdateAnimBg="0"/>
      <p:bldP spid="17415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sz="4800" smtClean="0">
                <a:solidFill>
                  <a:schemeClr val="bg1"/>
                </a:solidFill>
                <a:latin typeface="Sylfaen" pitchFamily="18" charset="0"/>
              </a:rPr>
              <a:t>Cave Paintings</a:t>
            </a:r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746125" y="1676400"/>
            <a:ext cx="7940675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chemeClr val="hlink"/>
                </a:solidFill>
                <a:cs typeface="Times New Roman" charset="0"/>
              </a:rPr>
              <a:t>Cro-Magnon man did something rather unusual. For some reason, </a:t>
            </a:r>
            <a:r>
              <a:rPr lang="en-US">
                <a:solidFill>
                  <a:schemeClr val="hlink"/>
                </a:solidFill>
                <a:cs typeface="Times New Roman" charset="0"/>
                <a:hlinkClick r:id="rId2"/>
              </a:rPr>
              <a:t>he drew paintings</a:t>
            </a:r>
            <a:r>
              <a:rPr lang="en-US">
                <a:solidFill>
                  <a:schemeClr val="hlink"/>
                </a:solidFill>
                <a:cs typeface="Times New Roman" charset="0"/>
              </a:rPr>
              <a:t> deep inside dark caves, on cave walls.  </a:t>
            </a:r>
          </a:p>
          <a:p>
            <a:endParaRPr lang="en-US">
              <a:solidFill>
                <a:schemeClr val="hlink"/>
              </a:solidFill>
              <a:cs typeface="Times New Roman" charset="0"/>
            </a:endParaRPr>
          </a:p>
        </p:txBody>
      </p:sp>
      <p:pic>
        <p:nvPicPr>
          <p:cNvPr id="15364" name="Picture 4" descr="main humans 017 artist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3429000" y="2667000"/>
            <a:ext cx="5519738" cy="4114800"/>
          </a:xfrm>
        </p:spPr>
      </p:pic>
      <p:sp>
        <p:nvSpPr>
          <p:cNvPr id="40966" name="Text Box 6"/>
          <p:cNvSpPr txBox="1">
            <a:spLocks noChangeArrowheads="1"/>
          </p:cNvSpPr>
          <p:nvPr/>
        </p:nvSpPr>
        <p:spPr bwMode="auto">
          <a:xfrm>
            <a:off x="762000" y="2895600"/>
            <a:ext cx="54102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chemeClr val="hlink"/>
                </a:solidFill>
              </a:rPr>
              <a:t>His paintings were added to the paintings already on the cave walls, left by other Cro-Magnon men. </a:t>
            </a:r>
          </a:p>
        </p:txBody>
      </p:sp>
      <p:sp>
        <p:nvSpPr>
          <p:cNvPr id="40967" name="Text Box 7"/>
          <p:cNvSpPr txBox="1">
            <a:spLocks noChangeArrowheads="1"/>
          </p:cNvSpPr>
          <p:nvPr/>
        </p:nvSpPr>
        <p:spPr bwMode="auto">
          <a:xfrm>
            <a:off x="762000" y="4191000"/>
            <a:ext cx="3962400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chemeClr val="hlink"/>
                </a:solidFill>
              </a:rPr>
              <a:t>Over time, a cave</a:t>
            </a:r>
            <a:br>
              <a:rPr lang="en-US">
                <a:solidFill>
                  <a:schemeClr val="hlink"/>
                </a:solidFill>
              </a:rPr>
            </a:br>
            <a:r>
              <a:rPr lang="en-US">
                <a:solidFill>
                  <a:schemeClr val="hlink"/>
                </a:solidFill>
              </a:rPr>
              <a:t>might accumulate  hundreds of paintings.   Colors used most often were brown, yellow/tan, dark red, and coal black.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6" grpId="0" autoUpdateAnimBg="0"/>
      <p:bldP spid="40967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sz="4800" smtClean="0">
                <a:solidFill>
                  <a:schemeClr val="bg1"/>
                </a:solidFill>
                <a:latin typeface="Sylfaen" pitchFamily="18" charset="0"/>
              </a:rPr>
              <a:t>65 Million Years Ago</a:t>
            </a:r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746125" y="3733800"/>
            <a:ext cx="4816475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chemeClr val="hlink"/>
                </a:solidFill>
                <a:hlinkClick r:id="rId3"/>
              </a:rPr>
              <a:t>Dinosaurs</a:t>
            </a:r>
            <a:r>
              <a:rPr lang="en-US">
                <a:solidFill>
                  <a:schemeClr val="hlink"/>
                </a:solidFill>
              </a:rPr>
              <a:t> died out about 65 million years ago. The first human like hominids did not appear until around 3 million years ago.  </a:t>
            </a:r>
          </a:p>
        </p:txBody>
      </p:sp>
      <p:pic>
        <p:nvPicPr>
          <p:cNvPr id="3076" name="Picture 4" descr="main humans 002 bronto"/>
          <p:cNvPicPr>
            <a:picLocks noGrp="1" noChangeAspect="1" noChangeArrowheads="1"/>
          </p:cNvPicPr>
          <p:nvPr>
            <p:ph idx="1"/>
          </p:nvPr>
        </p:nvPicPr>
        <p:blipFill>
          <a:blip r:embed="rId4"/>
          <a:srcRect/>
          <a:stretch>
            <a:fillRect/>
          </a:stretch>
        </p:blipFill>
        <p:spPr>
          <a:xfrm>
            <a:off x="5562600" y="1600200"/>
            <a:ext cx="2584450" cy="4114800"/>
          </a:xfrm>
        </p:spPr>
      </p:pic>
      <p:sp>
        <p:nvSpPr>
          <p:cNvPr id="3077" name="Text Box 6"/>
          <p:cNvSpPr txBox="1">
            <a:spLocks noChangeArrowheads="1"/>
          </p:cNvSpPr>
          <p:nvPr/>
        </p:nvSpPr>
        <p:spPr bwMode="auto">
          <a:xfrm>
            <a:off x="762000" y="1905000"/>
            <a:ext cx="45720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chemeClr val="hlink"/>
                </a:solidFill>
              </a:rPr>
              <a:t>No matter what you may have seen in the movies, early man </a:t>
            </a:r>
            <a:r>
              <a:rPr lang="en-US" b="1" i="1">
                <a:solidFill>
                  <a:schemeClr val="hlink"/>
                </a:solidFill>
              </a:rPr>
              <a:t>did not</a:t>
            </a:r>
            <a:r>
              <a:rPr lang="en-US">
                <a:solidFill>
                  <a:schemeClr val="hlink"/>
                </a:solidFill>
              </a:rPr>
              <a:t> live during the same period in history as dinosaurs!</a:t>
            </a:r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762000" y="5562600"/>
            <a:ext cx="76962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Not that early man had it easy, but he did not have to fight dinosaurs!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8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sz="4800" smtClean="0">
                <a:solidFill>
                  <a:schemeClr val="bg1"/>
                </a:solidFill>
                <a:latin typeface="Sylfaen" pitchFamily="18" charset="0"/>
              </a:rPr>
              <a:t>Very Early Humans</a:t>
            </a:r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746125" y="1600200"/>
            <a:ext cx="6111875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chemeClr val="hlink"/>
                </a:solidFill>
              </a:rPr>
              <a:t>It was during this time that the higher primates, including apes and early man, first appeared. </a:t>
            </a:r>
          </a:p>
          <a:p>
            <a:endParaRPr lang="en-US">
              <a:solidFill>
                <a:schemeClr val="hlink"/>
              </a:solidFill>
            </a:endParaRPr>
          </a:p>
        </p:txBody>
      </p:sp>
      <p:pic>
        <p:nvPicPr>
          <p:cNvPr id="4100" name="Picture 5" descr="main humans 004 digger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5384800" y="1981200"/>
            <a:ext cx="3683000" cy="4114800"/>
          </a:xfrm>
        </p:spPr>
      </p:pic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746125" y="4191000"/>
            <a:ext cx="4968875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chemeClr val="hlink"/>
                </a:solidFill>
              </a:rPr>
              <a:t>Their hands were different, too.  Ape hands were made for climbing and clinging. Man’s hands were jointed differently, which allowed them to make and use tools.</a:t>
            </a:r>
            <a:r>
              <a:rPr lang="en-US" b="1">
                <a:solidFill>
                  <a:schemeClr val="hlink"/>
                </a:solidFill>
              </a:rPr>
              <a:t>  </a:t>
            </a:r>
          </a:p>
        </p:txBody>
      </p:sp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762000" y="2895600"/>
            <a:ext cx="54102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chemeClr val="hlink"/>
                </a:solidFill>
              </a:rPr>
              <a:t>There was a difference between apes and man. Early human-like hominids could stand upright.  Apes could not.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5" grpId="0" autoUpdateAnimBg="0"/>
      <p:bldP spid="7176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sz="4800" smtClean="0">
                <a:solidFill>
                  <a:schemeClr val="bg1"/>
                </a:solidFill>
                <a:latin typeface="Sylfaen" pitchFamily="18" charset="0"/>
              </a:rPr>
              <a:t>Very Early Humans</a:t>
            </a:r>
          </a:p>
        </p:txBody>
      </p:sp>
      <p:pic>
        <p:nvPicPr>
          <p:cNvPr id="5123" name="Picture 4" descr="main humans 005 map">
            <a:hlinkClick r:id="rId3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4"/>
          <a:srcRect/>
          <a:stretch>
            <a:fillRect/>
          </a:stretch>
        </p:blipFill>
        <p:spPr>
          <a:xfrm>
            <a:off x="228600" y="2209800"/>
            <a:ext cx="4222750" cy="4114800"/>
          </a:xfrm>
        </p:spPr>
      </p:pic>
      <p:sp>
        <p:nvSpPr>
          <p:cNvPr id="5124" name="Text Box 6"/>
          <p:cNvSpPr txBox="1">
            <a:spLocks noChangeArrowheads="1"/>
          </p:cNvSpPr>
          <p:nvPr/>
        </p:nvSpPr>
        <p:spPr bwMode="auto">
          <a:xfrm>
            <a:off x="4343400" y="1676400"/>
            <a:ext cx="4648200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>
              <a:solidFill>
                <a:schemeClr val="hlink"/>
              </a:solidFill>
            </a:endParaRPr>
          </a:p>
          <a:p>
            <a:r>
              <a:rPr lang="en-US">
                <a:solidFill>
                  <a:schemeClr val="hlink"/>
                </a:solidFill>
              </a:rPr>
              <a:t>How do scientists know about an early man who lived 3 million years ago?  </a:t>
            </a:r>
          </a:p>
          <a:p>
            <a:endParaRPr lang="en-US">
              <a:solidFill>
                <a:schemeClr val="hlink"/>
              </a:solidFill>
            </a:endParaRPr>
          </a:p>
        </p:txBody>
      </p:sp>
      <p:sp>
        <p:nvSpPr>
          <p:cNvPr id="66567" name="Text Box 7"/>
          <p:cNvSpPr txBox="1">
            <a:spLocks noChangeArrowheads="1"/>
          </p:cNvSpPr>
          <p:nvPr/>
        </p:nvSpPr>
        <p:spPr bwMode="auto">
          <a:xfrm>
            <a:off x="4648200" y="3657600"/>
            <a:ext cx="3962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>
                <a:solidFill>
                  <a:schemeClr val="hlink"/>
                </a:solidFill>
              </a:rPr>
              <a:t>Lucy told them!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7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sz="4800" smtClean="0">
                <a:solidFill>
                  <a:schemeClr val="bg1"/>
                </a:solidFill>
                <a:latin typeface="Sylfaen" pitchFamily="18" charset="0"/>
              </a:rPr>
              <a:t>Lucy</a:t>
            </a: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746125" y="1600200"/>
            <a:ext cx="7864475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30000"/>
              </a:spcBef>
            </a:pPr>
            <a:r>
              <a:rPr lang="en-US">
                <a:solidFill>
                  <a:schemeClr val="hlink"/>
                </a:solidFill>
                <a:cs typeface="Times New Roman" charset="0"/>
              </a:rPr>
              <a:t>In 1974, a skeleton was found in Africa.  The bones were those of a female, about 20 years old or so when she died.  Scientists named her </a:t>
            </a:r>
            <a:r>
              <a:rPr lang="en-US" i="1">
                <a:solidFill>
                  <a:schemeClr val="hlink"/>
                </a:solidFill>
                <a:cs typeface="Times New Roman" charset="0"/>
              </a:rPr>
              <a:t>Lucy.</a:t>
            </a:r>
            <a:r>
              <a:rPr lang="en-US">
                <a:solidFill>
                  <a:schemeClr val="hlink"/>
                </a:solidFill>
                <a:cs typeface="Times New Roman" charset="0"/>
              </a:rPr>
              <a:t>  About 3 million years</a:t>
            </a:r>
          </a:p>
        </p:txBody>
      </p:sp>
      <p:pic>
        <p:nvPicPr>
          <p:cNvPr id="6148" name="Picture 4" descr="main humans 006 lake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5562600" y="2514600"/>
            <a:ext cx="3232150" cy="4114800"/>
          </a:xfrm>
        </p:spPr>
      </p:pic>
      <p:sp>
        <p:nvSpPr>
          <p:cNvPr id="6149" name="Text Box 6"/>
          <p:cNvSpPr txBox="1">
            <a:spLocks noChangeArrowheads="1"/>
          </p:cNvSpPr>
          <p:nvPr/>
        </p:nvSpPr>
        <p:spPr bwMode="auto">
          <a:xfrm>
            <a:off x="762000" y="2667000"/>
            <a:ext cx="60198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chemeClr val="hlink"/>
                </a:solidFill>
              </a:rPr>
              <a:t>ago, when Lucy was alive, she was about 4 feet tall and weighed about 50 pounds.  Scientists suspect that she fell into a lake or river and drowned.</a:t>
            </a:r>
            <a:r>
              <a:rPr lang="en-US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54279" name="Text Box 7"/>
          <p:cNvSpPr txBox="1">
            <a:spLocks noChangeArrowheads="1"/>
          </p:cNvSpPr>
          <p:nvPr/>
        </p:nvSpPr>
        <p:spPr bwMode="auto">
          <a:xfrm>
            <a:off x="776288" y="4495800"/>
            <a:ext cx="4862512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chemeClr val="hlink"/>
                </a:solidFill>
              </a:rPr>
              <a:t>Scientists are like detectives.  They can tell a great deal from a skeleton, whether it's one year old or 3 million years old! </a:t>
            </a:r>
          </a:p>
          <a:p>
            <a:endParaRPr lang="en-US">
              <a:solidFill>
                <a:schemeClr val="hlink"/>
              </a:solidFill>
            </a:endParaRPr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9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sz="4800" smtClean="0">
                <a:solidFill>
                  <a:schemeClr val="bg1"/>
                </a:solidFill>
                <a:latin typeface="Sylfaen" pitchFamily="18" charset="0"/>
              </a:rPr>
              <a:t>Handy Man</a:t>
            </a: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3352800" y="1676400"/>
            <a:ext cx="5638800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solidFill>
                  <a:schemeClr val="hlink"/>
                </a:solidFill>
                <a:cs typeface="Times New Roman" charset="0"/>
              </a:rPr>
              <a:t>The Stone Age</a:t>
            </a:r>
            <a:r>
              <a:rPr lang="en-US">
                <a:solidFill>
                  <a:schemeClr val="hlink"/>
                </a:solidFill>
                <a:cs typeface="Times New Roman" charset="0"/>
              </a:rPr>
              <a:t> refers to the materials used to make man-made tools.  In the Stone Age, man made tools out of stone.  “Handy Man” was one of the first hominids to use </a:t>
            </a:r>
            <a:r>
              <a:rPr lang="en-US" b="1">
                <a:solidFill>
                  <a:schemeClr val="accent2"/>
                </a:solidFill>
                <a:cs typeface="Times New Roman" charset="0"/>
              </a:rPr>
              <a:t>stone tools</a:t>
            </a:r>
            <a:r>
              <a:rPr lang="en-US">
                <a:solidFill>
                  <a:schemeClr val="hlink"/>
                </a:solidFill>
                <a:cs typeface="Times New Roman" charset="0"/>
              </a:rPr>
              <a:t>. </a:t>
            </a:r>
          </a:p>
        </p:txBody>
      </p:sp>
      <p:pic>
        <p:nvPicPr>
          <p:cNvPr id="7172" name="Picture 4" descr="main humans 008 apples">
            <a:hlinkClick r:id="rId3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4"/>
          <a:srcRect/>
          <a:stretch>
            <a:fillRect/>
          </a:stretch>
        </p:blipFill>
        <p:spPr>
          <a:xfrm>
            <a:off x="152400" y="2209800"/>
            <a:ext cx="3175000" cy="4114800"/>
          </a:xfrm>
        </p:spPr>
      </p:pic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2819400" y="3697288"/>
            <a:ext cx="6019800" cy="304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solidFill>
                  <a:schemeClr val="hlink"/>
                </a:solidFill>
              </a:rPr>
              <a:t>Hunters &amp; Gatherers:</a:t>
            </a:r>
            <a:r>
              <a:rPr lang="en-US">
                <a:solidFill>
                  <a:schemeClr val="hlink"/>
                </a:solidFill>
              </a:rPr>
              <a:t>  The Old Stone Age people were </a:t>
            </a:r>
            <a:r>
              <a:rPr lang="en-US" b="1">
                <a:solidFill>
                  <a:schemeClr val="accent2"/>
                </a:solidFill>
              </a:rPr>
              <a:t>hunters/gatherers</a:t>
            </a:r>
            <a:r>
              <a:rPr lang="en-US">
                <a:solidFill>
                  <a:schemeClr val="hlink"/>
                </a:solidFill>
              </a:rPr>
              <a:t>.  We know this because scientists have found </a:t>
            </a:r>
            <a:r>
              <a:rPr lang="en-US" i="1">
                <a:solidFill>
                  <a:schemeClr val="hlink"/>
                </a:solidFill>
              </a:rPr>
              <a:t>fossils</a:t>
            </a:r>
            <a:r>
              <a:rPr lang="en-US">
                <a:solidFill>
                  <a:schemeClr val="hlink"/>
                </a:solidFill>
              </a:rPr>
              <a:t> and </a:t>
            </a:r>
            <a:r>
              <a:rPr lang="en-US" i="1">
                <a:solidFill>
                  <a:schemeClr val="hlink"/>
                </a:solidFill>
              </a:rPr>
              <a:t>artifacts</a:t>
            </a:r>
            <a:r>
              <a:rPr lang="en-US">
                <a:solidFill>
                  <a:schemeClr val="hlink"/>
                </a:solidFill>
              </a:rPr>
              <a:t>, which reveal traces of their life.</a:t>
            </a:r>
            <a:r>
              <a:rPr lang="en-US" sz="1200">
                <a:solidFill>
                  <a:schemeClr val="hlink"/>
                </a:solidFill>
              </a:rPr>
              <a:t>  </a:t>
            </a:r>
            <a:r>
              <a:rPr lang="en-US">
                <a:solidFill>
                  <a:schemeClr val="hlink"/>
                </a:solidFill>
                <a:cs typeface="Times New Roman" charset="0"/>
              </a:rPr>
              <a:t>These people did not plant crops. They gathered wild fruits, nuts, berries, and vegetables. </a:t>
            </a:r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2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772400" cy="1143000"/>
          </a:xfrm>
        </p:spPr>
        <p:txBody>
          <a:bodyPr/>
          <a:lstStyle/>
          <a:p>
            <a:pPr algn="l" eaLnBrk="1" hangingPunct="1"/>
            <a:r>
              <a:rPr lang="en-US" sz="4800" smtClean="0">
                <a:solidFill>
                  <a:schemeClr val="bg1"/>
                </a:solidFill>
                <a:latin typeface="Sylfaen" pitchFamily="18" charset="0"/>
              </a:rPr>
              <a:t>Handy Man</a:t>
            </a: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457200" y="1295400"/>
            <a:ext cx="525780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chemeClr val="hlink"/>
                </a:solidFill>
                <a:cs typeface="Times New Roman" charset="0"/>
              </a:rPr>
              <a:t>These early human-like hominids were taller and smarter than Lucy’s people, but they </a:t>
            </a:r>
            <a:r>
              <a:rPr lang="en-US" b="1">
                <a:solidFill>
                  <a:schemeClr val="hlink"/>
                </a:solidFill>
                <a:cs typeface="Times New Roman" charset="0"/>
              </a:rPr>
              <a:t>did not</a:t>
            </a:r>
            <a:r>
              <a:rPr lang="en-US">
                <a:solidFill>
                  <a:schemeClr val="hlink"/>
                </a:solidFill>
                <a:cs typeface="Times New Roman" charset="0"/>
              </a:rPr>
              <a:t> know how to make fire. </a:t>
            </a:r>
          </a:p>
        </p:txBody>
      </p:sp>
      <p:pic>
        <p:nvPicPr>
          <p:cNvPr id="8196" name="Picture 4" descr="main humans 009 fire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5118100" y="1828800"/>
            <a:ext cx="4025900" cy="4114800"/>
          </a:xfrm>
        </p:spPr>
      </p:pic>
      <p:sp>
        <p:nvSpPr>
          <p:cNvPr id="63494" name="Text Box 6"/>
          <p:cNvSpPr txBox="1">
            <a:spLocks noChangeArrowheads="1"/>
          </p:cNvSpPr>
          <p:nvPr/>
        </p:nvSpPr>
        <p:spPr bwMode="auto">
          <a:xfrm>
            <a:off x="533400" y="2895600"/>
            <a:ext cx="472440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chemeClr val="hlink"/>
                </a:solidFill>
                <a:cs typeface="Times New Roman" charset="0"/>
              </a:rPr>
              <a:t>When they broke camp, they probably tried to bring fire with them by carrying lit branches to use to start a new campfire. </a:t>
            </a:r>
          </a:p>
        </p:txBody>
      </p:sp>
      <p:sp>
        <p:nvSpPr>
          <p:cNvPr id="63495" name="Text Box 7"/>
          <p:cNvSpPr txBox="1">
            <a:spLocks noChangeArrowheads="1"/>
          </p:cNvSpPr>
          <p:nvPr/>
        </p:nvSpPr>
        <p:spPr bwMode="auto">
          <a:xfrm>
            <a:off x="533400" y="4419600"/>
            <a:ext cx="62484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chemeClr val="hlink"/>
                </a:solidFill>
                <a:cs typeface="Times New Roman" charset="0"/>
              </a:rPr>
              <a:t>If their branches went out, they did without fire until they found something burning.</a:t>
            </a:r>
          </a:p>
          <a:p>
            <a:endParaRPr lang="en-US" b="1">
              <a:solidFill>
                <a:schemeClr val="hlink"/>
              </a:solidFill>
              <a:cs typeface="Times New Roman" charset="0"/>
            </a:endParaRPr>
          </a:p>
          <a:p>
            <a:r>
              <a:rPr lang="en-US" b="1">
                <a:solidFill>
                  <a:schemeClr val="accent2"/>
                </a:solidFill>
                <a:cs typeface="Times New Roman" charset="0"/>
              </a:rPr>
              <a:t>Built shelters which protected against animal attacks.</a:t>
            </a:r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4" grpId="0" autoUpdateAnimBg="0"/>
      <p:bldP spid="63495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sz="4800" smtClean="0">
                <a:solidFill>
                  <a:schemeClr val="bg1"/>
                </a:solidFill>
                <a:latin typeface="Sylfaen" pitchFamily="18" charset="0"/>
              </a:rPr>
              <a:t>Upright Man</a:t>
            </a: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762000" y="1676400"/>
            <a:ext cx="807720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chemeClr val="hlink"/>
                </a:solidFill>
                <a:cs typeface="Times New Roman" charset="0"/>
              </a:rPr>
              <a:t>Many years passed.  Another group of man was born.  Scientists nicknamed this group “Upright Man”.  Upright Man </a:t>
            </a:r>
            <a:r>
              <a:rPr lang="en-US" b="1" i="1">
                <a:solidFill>
                  <a:schemeClr val="accent2"/>
                </a:solidFill>
                <a:cs typeface="Times New Roman" charset="0"/>
              </a:rPr>
              <a:t>did</a:t>
            </a:r>
            <a:r>
              <a:rPr lang="en-US" b="1">
                <a:solidFill>
                  <a:schemeClr val="accent2"/>
                </a:solidFill>
                <a:cs typeface="Times New Roman" charset="0"/>
              </a:rPr>
              <a:t> know how to make fire</a:t>
            </a:r>
            <a:r>
              <a:rPr lang="en-US">
                <a:solidFill>
                  <a:schemeClr val="hlink"/>
                </a:solidFill>
                <a:cs typeface="Times New Roman" charset="0"/>
              </a:rPr>
              <a:t>. </a:t>
            </a:r>
          </a:p>
          <a:p>
            <a:endParaRPr lang="en-US">
              <a:solidFill>
                <a:schemeClr val="hlink"/>
              </a:solidFill>
              <a:cs typeface="Times New Roman" charset="0"/>
            </a:endParaRPr>
          </a:p>
        </p:txBody>
      </p:sp>
      <p:pic>
        <p:nvPicPr>
          <p:cNvPr id="9220" name="Picture 4" descr="main humans 010 matches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5384800" y="2438400"/>
            <a:ext cx="3606800" cy="4114800"/>
          </a:xfrm>
        </p:spPr>
      </p:pic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762000" y="2971800"/>
            <a:ext cx="5105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solidFill>
                  <a:schemeClr val="hlink"/>
                </a:solidFill>
              </a:rPr>
              <a:t>That changed everything!</a:t>
            </a:r>
            <a:r>
              <a:rPr lang="en-US">
                <a:solidFill>
                  <a:schemeClr val="hlink"/>
                </a:solidFill>
              </a:rPr>
              <a:t>  </a:t>
            </a:r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762000" y="3657600"/>
            <a:ext cx="4876800" cy="304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chemeClr val="hlink"/>
                </a:solidFill>
              </a:rPr>
              <a:t>People began to </a:t>
            </a:r>
            <a:r>
              <a:rPr lang="en-US" b="1">
                <a:solidFill>
                  <a:schemeClr val="accent2"/>
                </a:solidFill>
              </a:rPr>
              <a:t>cook their food</a:t>
            </a:r>
            <a:r>
              <a:rPr lang="en-US">
                <a:solidFill>
                  <a:schemeClr val="hlink"/>
                </a:solidFill>
              </a:rPr>
              <a:t>, which helped to reduce disease.  People collected around the fire each night, to share stories of the day's hunt and activities, which helped to develop a spirit of </a:t>
            </a:r>
            <a:r>
              <a:rPr lang="en-US" b="1">
                <a:solidFill>
                  <a:schemeClr val="accent2"/>
                </a:solidFill>
              </a:rPr>
              <a:t>community</a:t>
            </a:r>
            <a:r>
              <a:rPr lang="en-US">
                <a:solidFill>
                  <a:schemeClr val="hlink"/>
                </a:solidFill>
              </a:rPr>
              <a:t>. </a:t>
            </a:r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6" grpId="0" autoUpdateAnimBg="0"/>
      <p:bldP spid="10247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algn="l" eaLnBrk="1" hangingPunct="1"/>
            <a:r>
              <a:rPr lang="en-US" sz="4800" smtClean="0">
                <a:solidFill>
                  <a:schemeClr val="bg1"/>
                </a:solidFill>
                <a:latin typeface="Sylfaen" pitchFamily="18" charset="0"/>
              </a:rPr>
              <a:t>Upright Man</a:t>
            </a: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762000" y="1371600"/>
            <a:ext cx="5867400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chemeClr val="hlink"/>
                </a:solidFill>
                <a:cs typeface="Times New Roman" charset="0"/>
              </a:rPr>
              <a:t>These Stone Age people were about the same size as modern humans.  Their tool-making skills were considerably improved.  Their weapons included </a:t>
            </a:r>
            <a:r>
              <a:rPr lang="en-US" b="1">
                <a:solidFill>
                  <a:schemeClr val="accent2"/>
                </a:solidFill>
                <a:cs typeface="Times New Roman" charset="0"/>
              </a:rPr>
              <a:t>stone axes and knives</a:t>
            </a:r>
            <a:r>
              <a:rPr lang="en-US">
                <a:solidFill>
                  <a:schemeClr val="hlink"/>
                </a:solidFill>
                <a:cs typeface="Times New Roman" charset="0"/>
              </a:rPr>
              <a:t>. </a:t>
            </a:r>
          </a:p>
        </p:txBody>
      </p:sp>
      <p:pic>
        <p:nvPicPr>
          <p:cNvPr id="10244" name="Picture 7" descr="main humans 011 tool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6096000" y="1828800"/>
            <a:ext cx="2819400" cy="4114800"/>
          </a:xfrm>
        </p:spPr>
      </p:pic>
      <p:sp>
        <p:nvSpPr>
          <p:cNvPr id="32777" name="Text Box 9"/>
          <p:cNvSpPr txBox="1">
            <a:spLocks noChangeArrowheads="1"/>
          </p:cNvSpPr>
          <p:nvPr/>
        </p:nvSpPr>
        <p:spPr bwMode="auto">
          <a:xfrm>
            <a:off x="609600" y="3429000"/>
            <a:ext cx="58674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chemeClr val="hlink"/>
                </a:solidFill>
                <a:cs typeface="Times New Roman" charset="0"/>
              </a:rPr>
              <a:t>Because Upright Man could make fire, he was free to </a:t>
            </a:r>
            <a:r>
              <a:rPr lang="en-US" b="1">
                <a:solidFill>
                  <a:schemeClr val="accent2"/>
                </a:solidFill>
                <a:cs typeface="Times New Roman" charset="0"/>
              </a:rPr>
              <a:t>move about</a:t>
            </a:r>
            <a:r>
              <a:rPr lang="en-US">
                <a:solidFill>
                  <a:schemeClr val="hlink"/>
                </a:solidFill>
                <a:cs typeface="Times New Roman" charset="0"/>
              </a:rPr>
              <a:t> in search of food. He did not have to worry about freezing. He made </a:t>
            </a:r>
            <a:r>
              <a:rPr lang="en-US" b="1">
                <a:solidFill>
                  <a:schemeClr val="accent2"/>
                </a:solidFill>
                <a:cs typeface="Times New Roman" charset="0"/>
              </a:rPr>
              <a:t>warm clothes from animal skins</a:t>
            </a:r>
            <a:r>
              <a:rPr lang="en-US">
                <a:solidFill>
                  <a:schemeClr val="hlink"/>
                </a:solidFill>
                <a:cs typeface="Times New Roman" charset="0"/>
              </a:rPr>
              <a:t>. At night, he built a campfire to cook his food and to stay warm. </a:t>
            </a:r>
            <a:endParaRPr lang="en-US">
              <a:solidFill>
                <a:schemeClr val="hlin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7" grpId="0" autoUpdateAnimBg="0"/>
    </p:bld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663300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1122</TotalTime>
  <Words>916</Words>
  <Application>Microsoft Office PowerPoint</Application>
  <PresentationFormat>On-screen Show (4:3)</PresentationFormat>
  <Paragraphs>63</Paragraphs>
  <Slides>14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Sylfaen</vt:lpstr>
      <vt:lpstr>Times New Roman</vt:lpstr>
      <vt:lpstr>Default Design</vt:lpstr>
      <vt:lpstr>The First Humans</vt:lpstr>
      <vt:lpstr>65 Million Years Ago</vt:lpstr>
      <vt:lpstr>Very Early Humans</vt:lpstr>
      <vt:lpstr>Very Early Humans</vt:lpstr>
      <vt:lpstr>Lucy</vt:lpstr>
      <vt:lpstr>Handy Man</vt:lpstr>
      <vt:lpstr>Handy Man</vt:lpstr>
      <vt:lpstr>Upright Man</vt:lpstr>
      <vt:lpstr>Upright Man</vt:lpstr>
      <vt:lpstr>Man Leaves Home</vt:lpstr>
      <vt:lpstr>Neanderthals</vt:lpstr>
      <vt:lpstr>Doubly Wise Man</vt:lpstr>
      <vt:lpstr>Doubly Wise Man</vt:lpstr>
      <vt:lpstr>Cave Paintings</vt:lpstr>
    </vt:vector>
  </TitlesOfParts>
  <Company>Donn &amp; Lee Inc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First Humans</dc:title>
  <dc:creator>Lin Donn</dc:creator>
  <cp:keywords>Early Man</cp:keywords>
  <dc:description>Illustrated by Phillip Martin</dc:description>
  <cp:lastModifiedBy>Dellinger, Donald L.</cp:lastModifiedBy>
  <cp:revision>64</cp:revision>
  <dcterms:created xsi:type="dcterms:W3CDTF">2007-05-01T22:37:00Z</dcterms:created>
  <dcterms:modified xsi:type="dcterms:W3CDTF">2018-10-02T11:58:14Z</dcterms:modified>
</cp:coreProperties>
</file>