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8" r:id="rId4"/>
    <p:sldId id="258" r:id="rId5"/>
    <p:sldId id="259" r:id="rId6"/>
    <p:sldId id="274" r:id="rId7"/>
    <p:sldId id="275" r:id="rId8"/>
    <p:sldId id="269" r:id="rId9"/>
    <p:sldId id="260" r:id="rId10"/>
    <p:sldId id="261" r:id="rId11"/>
    <p:sldId id="277" r:id="rId12"/>
    <p:sldId id="270" r:id="rId13"/>
    <p:sldId id="281" r:id="rId14"/>
    <p:sldId id="262" r:id="rId15"/>
    <p:sldId id="271" r:id="rId16"/>
    <p:sldId id="265" r:id="rId17"/>
    <p:sldId id="264" r:id="rId18"/>
    <p:sldId id="272" r:id="rId19"/>
    <p:sldId id="266" r:id="rId20"/>
    <p:sldId id="267" r:id="rId21"/>
    <p:sldId id="276" r:id="rId22"/>
    <p:sldId id="273" r:id="rId23"/>
    <p:sldId id="278" r:id="rId24"/>
    <p:sldId id="279" r:id="rId25"/>
    <p:sldId id="280"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9" d="100"/>
          <a:sy n="69" d="100"/>
        </p:scale>
        <p:origin x="-552"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B3DFFC3-4548-4136-B0A5-F6836E969177}" type="datetimeFigureOut">
              <a:rPr lang="en-US" smtClean="0"/>
              <a:pPr/>
              <a:t>9/13/2012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133FD3-A48A-4331-A8D1-A3619ADDD7C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3DFFC3-4548-4136-B0A5-F6836E969177}" type="datetimeFigureOut">
              <a:rPr lang="en-US" smtClean="0"/>
              <a:pPr/>
              <a:t>9/13/2012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133FD3-A48A-4331-A8D1-A3619ADDD7C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3DFFC3-4548-4136-B0A5-F6836E969177}" type="datetimeFigureOut">
              <a:rPr lang="en-US" smtClean="0"/>
              <a:pPr/>
              <a:t>9/13/2012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133FD3-A48A-4331-A8D1-A3619ADDD7C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3DFFC3-4548-4136-B0A5-F6836E969177}" type="datetimeFigureOut">
              <a:rPr lang="en-US" smtClean="0"/>
              <a:pPr/>
              <a:t>9/13/2012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133FD3-A48A-4331-A8D1-A3619ADDD7C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B3DFFC3-4548-4136-B0A5-F6836E969177}" type="datetimeFigureOut">
              <a:rPr lang="en-US" smtClean="0"/>
              <a:pPr/>
              <a:t>9/13/2012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133FD3-A48A-4331-A8D1-A3619ADDD7C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B3DFFC3-4548-4136-B0A5-F6836E969177}" type="datetimeFigureOut">
              <a:rPr lang="en-US" smtClean="0"/>
              <a:pPr/>
              <a:t>9/13/2012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133FD3-A48A-4331-A8D1-A3619ADDD7C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B3DFFC3-4548-4136-B0A5-F6836E969177}" type="datetimeFigureOut">
              <a:rPr lang="en-US" smtClean="0"/>
              <a:pPr/>
              <a:t>9/13/2012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133FD3-A48A-4331-A8D1-A3619ADDD7C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B3DFFC3-4548-4136-B0A5-F6836E969177}" type="datetimeFigureOut">
              <a:rPr lang="en-US" smtClean="0"/>
              <a:pPr/>
              <a:t>9/13/2012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133FD3-A48A-4331-A8D1-A3619ADDD7C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3DFFC3-4548-4136-B0A5-F6836E969177}" type="datetimeFigureOut">
              <a:rPr lang="en-US" smtClean="0"/>
              <a:pPr/>
              <a:t>9/13/2012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133FD3-A48A-4331-A8D1-A3619ADDD7C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3DFFC3-4548-4136-B0A5-F6836E969177}" type="datetimeFigureOut">
              <a:rPr lang="en-US" smtClean="0"/>
              <a:pPr/>
              <a:t>9/13/2012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133FD3-A48A-4331-A8D1-A3619ADDD7C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3DFFC3-4548-4136-B0A5-F6836E969177}" type="datetimeFigureOut">
              <a:rPr lang="en-US" smtClean="0"/>
              <a:pPr/>
              <a:t>9/13/2012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133FD3-A48A-4331-A8D1-A3619ADDD7C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3DFFC3-4548-4136-B0A5-F6836E969177}" type="datetimeFigureOut">
              <a:rPr lang="en-US" smtClean="0"/>
              <a:pPr/>
              <a:t>9/13/2012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133FD3-A48A-4331-A8D1-A3619ADDD7C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wmf"/><Relationship Id="rId3" Type="http://schemas.openxmlformats.org/officeDocument/2006/relationships/image" Target="../media/image2.wmf"/><Relationship Id="rId7" Type="http://schemas.openxmlformats.org/officeDocument/2006/relationships/image" Target="../media/image6.gif"/><Relationship Id="rId2" Type="http://schemas.openxmlformats.org/officeDocument/2006/relationships/image" Target="../media/image1.wmf"/><Relationship Id="rId1" Type="http://schemas.openxmlformats.org/officeDocument/2006/relationships/slideLayout" Target="../slideLayouts/slideLayout6.xml"/><Relationship Id="rId6" Type="http://schemas.openxmlformats.org/officeDocument/2006/relationships/image" Target="../media/image5.wmf"/><Relationship Id="rId5" Type="http://schemas.openxmlformats.org/officeDocument/2006/relationships/image" Target="../media/image4.wmf"/><Relationship Id="rId4" Type="http://schemas.openxmlformats.org/officeDocument/2006/relationships/image" Target="../media/image3.gif"/><Relationship Id="rId9" Type="http://schemas.openxmlformats.org/officeDocument/2006/relationships/image" Target="../media/image8.wmf"/></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www.google.com/imgres?imgurl=http://upload.wikimedia.org/wikipedia/commons/e/ed/Chinese_Ming_Dynasty_Empress_Xiaoduan.JPG&amp;imgrefurl=http://commons.wikimedia.org/wiki/File:Chinese_Ming_Dynasty_Empress_Xiaoduan.JPG&amp;usg=__8CqPP1Ovcf8myx8JgVFaYAT9x5M=&amp;h=1312&amp;w=975&amp;sz=204&amp;hl=en&amp;start=20&amp;zoom=1&amp;tbnid=FJGY-uvQq1rN4M:&amp;tbnh=150&amp;tbnw=111&amp;ei=LsJRULi2KoXk0QGm6oEI&amp;prev=/search%3Fq%3Dchinese%2Bdynasty%26hl%3Den%26safe%3Dactive%26gbv%3D2%26tbm%3Disch&amp;itbs=1" TargetMode="Externa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www.google.com/imgres?imgurl=http://0.tqn.com/d/taoism/1/0/0/-/-/-/yinYang.gif&amp;imgrefurl=http://taoism.about.com/od/visualsymbols/ig/Taoist-Symbols/Yin-Yang-Symbol.--jj.htm&amp;usg=__73Amb8DovU4IyFh-vBOJd7D0T5s=&amp;h=466&amp;w=466&amp;sz=9&amp;hl=en&amp;start=1&amp;zoom=1&amp;tbnid=5pxTOOouA-FdaM:&amp;tbnh=128&amp;tbnw=128&amp;ei=UeJQUOnwJKHy0gGnmoGQBw&amp;prev=/search?q=yin+yang+symbol&amp;hl=en&amp;safe=active&amp;gbv=2&amp;tbm=isch&amp;itbs=1" TargetMode="External"/><Relationship Id="rId1" Type="http://schemas.openxmlformats.org/officeDocument/2006/relationships/slideLayout" Target="../slideLayouts/slideLayout6.xml"/><Relationship Id="rId6" Type="http://schemas.openxmlformats.org/officeDocument/2006/relationships/image" Target="../media/image25.jpeg"/><Relationship Id="rId5" Type="http://schemas.openxmlformats.org/officeDocument/2006/relationships/hyperlink" Target="http://www.buzzle.com/images/religious-symbols/buddhism-symbols.jpg" TargetMode="External"/><Relationship Id="rId4" Type="http://schemas.openxmlformats.org/officeDocument/2006/relationships/image" Target="../media/image24.wmf"/></Relationships>
</file>

<file path=ppt/slides/_rels/slide2.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wmf"/><Relationship Id="rId1" Type="http://schemas.openxmlformats.org/officeDocument/2006/relationships/slideLayout" Target="../slideLayouts/slideLayout2.xml"/><Relationship Id="rId5" Type="http://schemas.openxmlformats.org/officeDocument/2006/relationships/image" Target="../media/image12.wmf"/><Relationship Id="rId4" Type="http://schemas.openxmlformats.org/officeDocument/2006/relationships/image" Target="../media/image11.wmf"/></Relationships>
</file>

<file path=ppt/slides/_rels/slide20.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freeworldmaps.net/asia/china/china-map-physical.jpg"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74638"/>
            <a:ext cx="7620000" cy="1143000"/>
          </a:xfrm>
        </p:spPr>
        <p:txBody>
          <a:bodyPr/>
          <a:lstStyle/>
          <a:p>
            <a:r>
              <a:rPr lang="en-US" dirty="0" smtClean="0"/>
              <a:t>Chinese Inventions</a:t>
            </a:r>
            <a:endParaRPr lang="en-US" dirty="0"/>
          </a:p>
        </p:txBody>
      </p:sp>
      <p:pic>
        <p:nvPicPr>
          <p:cNvPr id="1026" name="Picture 2" descr="C:\Documents and Settings\jeana.mirco\Local Settings\Temporary Internet Files\Content.IE5\ZGDWDPOJ\MC900287279[1].wmf"/>
          <p:cNvPicPr>
            <a:picLocks noChangeAspect="1" noChangeArrowheads="1"/>
          </p:cNvPicPr>
          <p:nvPr/>
        </p:nvPicPr>
        <p:blipFill>
          <a:blip r:embed="rId2"/>
          <a:srcRect/>
          <a:stretch>
            <a:fillRect/>
          </a:stretch>
        </p:blipFill>
        <p:spPr bwMode="auto">
          <a:xfrm>
            <a:off x="6324600" y="1828800"/>
            <a:ext cx="1683945" cy="1702051"/>
          </a:xfrm>
          <a:prstGeom prst="rect">
            <a:avLst/>
          </a:prstGeom>
          <a:noFill/>
        </p:spPr>
      </p:pic>
      <p:pic>
        <p:nvPicPr>
          <p:cNvPr id="1030" name="Picture 6" descr="C:\Documents and Settings\jeana.mirco\Local Settings\Temporary Internet Files\Content.IE5\P12Q9ECK\MC900297855[1].wmf"/>
          <p:cNvPicPr>
            <a:picLocks noChangeAspect="1" noChangeArrowheads="1"/>
          </p:cNvPicPr>
          <p:nvPr/>
        </p:nvPicPr>
        <p:blipFill>
          <a:blip r:embed="rId3"/>
          <a:srcRect/>
          <a:stretch>
            <a:fillRect/>
          </a:stretch>
        </p:blipFill>
        <p:spPr bwMode="auto">
          <a:xfrm>
            <a:off x="304800" y="228600"/>
            <a:ext cx="2057400" cy="2056358"/>
          </a:xfrm>
          <a:prstGeom prst="rect">
            <a:avLst/>
          </a:prstGeom>
          <a:noFill/>
        </p:spPr>
      </p:pic>
      <p:pic>
        <p:nvPicPr>
          <p:cNvPr id="1031" name="Picture 7" descr="C:\Documents and Settings\jeana.mirco\Local Settings\Temporary Internet Files\Content.IE5\R70LGBTV\MM900283593[1].gif"/>
          <p:cNvPicPr>
            <a:picLocks noChangeAspect="1" noChangeArrowheads="1" noCrop="1"/>
          </p:cNvPicPr>
          <p:nvPr/>
        </p:nvPicPr>
        <p:blipFill>
          <a:blip r:embed="rId4"/>
          <a:srcRect/>
          <a:stretch>
            <a:fillRect/>
          </a:stretch>
        </p:blipFill>
        <p:spPr bwMode="auto">
          <a:xfrm>
            <a:off x="3657600" y="1447800"/>
            <a:ext cx="2224505" cy="1981200"/>
          </a:xfrm>
          <a:prstGeom prst="rect">
            <a:avLst/>
          </a:prstGeom>
          <a:noFill/>
        </p:spPr>
      </p:pic>
      <p:pic>
        <p:nvPicPr>
          <p:cNvPr id="1032" name="Picture 8" descr="C:\Documents and Settings\jeana.mirco\Local Settings\Temporary Internet Files\Content.IE5\QYUN2Q2Y\MC900391198[1].wmf"/>
          <p:cNvPicPr>
            <a:picLocks noChangeAspect="1" noChangeArrowheads="1"/>
          </p:cNvPicPr>
          <p:nvPr/>
        </p:nvPicPr>
        <p:blipFill>
          <a:blip r:embed="rId5"/>
          <a:srcRect/>
          <a:stretch>
            <a:fillRect/>
          </a:stretch>
        </p:blipFill>
        <p:spPr bwMode="auto">
          <a:xfrm>
            <a:off x="381000" y="2667000"/>
            <a:ext cx="2536791" cy="2057400"/>
          </a:xfrm>
          <a:prstGeom prst="rect">
            <a:avLst/>
          </a:prstGeom>
          <a:noFill/>
        </p:spPr>
      </p:pic>
      <p:pic>
        <p:nvPicPr>
          <p:cNvPr id="1033" name="Picture 9" descr="C:\Documents and Settings\jeana.mirco\Local Settings\Temporary Internet Files\Content.IE5\P12Q9ECK\MC900237376[1].wmf"/>
          <p:cNvPicPr>
            <a:picLocks noChangeAspect="1" noChangeArrowheads="1"/>
          </p:cNvPicPr>
          <p:nvPr/>
        </p:nvPicPr>
        <p:blipFill>
          <a:blip r:embed="rId6"/>
          <a:srcRect/>
          <a:stretch>
            <a:fillRect/>
          </a:stretch>
        </p:blipFill>
        <p:spPr bwMode="auto">
          <a:xfrm>
            <a:off x="6096000" y="4038600"/>
            <a:ext cx="2595327" cy="2082297"/>
          </a:xfrm>
          <a:prstGeom prst="rect">
            <a:avLst/>
          </a:prstGeom>
          <a:noFill/>
        </p:spPr>
      </p:pic>
      <p:pic>
        <p:nvPicPr>
          <p:cNvPr id="1034" name="Picture 10" descr="C:\Documents and Settings\jeana.mirco\Local Settings\Temporary Internet Files\Content.IE5\ZGDWDPOJ\MM900283621[1].gif"/>
          <p:cNvPicPr>
            <a:picLocks noChangeAspect="1" noChangeArrowheads="1" noCrop="1"/>
          </p:cNvPicPr>
          <p:nvPr/>
        </p:nvPicPr>
        <p:blipFill>
          <a:blip r:embed="rId7"/>
          <a:srcRect/>
          <a:stretch>
            <a:fillRect/>
          </a:stretch>
        </p:blipFill>
        <p:spPr bwMode="auto">
          <a:xfrm>
            <a:off x="3429000" y="4953000"/>
            <a:ext cx="1676400" cy="1676400"/>
          </a:xfrm>
          <a:prstGeom prst="rect">
            <a:avLst/>
          </a:prstGeom>
          <a:noFill/>
        </p:spPr>
      </p:pic>
      <p:pic>
        <p:nvPicPr>
          <p:cNvPr id="1035" name="Picture 11" descr="C:\Documents and Settings\jeana.mirco\Local Settings\Temporary Internet Files\Content.IE5\P12Q9ECK\MC900234008[1].wmf"/>
          <p:cNvPicPr>
            <a:picLocks noChangeAspect="1" noChangeArrowheads="1"/>
          </p:cNvPicPr>
          <p:nvPr/>
        </p:nvPicPr>
        <p:blipFill>
          <a:blip r:embed="rId8"/>
          <a:srcRect/>
          <a:stretch>
            <a:fillRect/>
          </a:stretch>
        </p:blipFill>
        <p:spPr bwMode="auto">
          <a:xfrm>
            <a:off x="1447800" y="4724400"/>
            <a:ext cx="983810" cy="1878594"/>
          </a:xfrm>
          <a:prstGeom prst="rect">
            <a:avLst/>
          </a:prstGeom>
          <a:noFill/>
        </p:spPr>
      </p:pic>
      <p:pic>
        <p:nvPicPr>
          <p:cNvPr id="1036" name="Picture 12" descr="C:\Documents and Settings\jeana.mirco\Local Settings\Temporary Internet Files\Content.IE5\R70LGBTV\MC900290382[1].wmf"/>
          <p:cNvPicPr>
            <a:picLocks noChangeAspect="1" noChangeArrowheads="1"/>
          </p:cNvPicPr>
          <p:nvPr/>
        </p:nvPicPr>
        <p:blipFill>
          <a:blip r:embed="rId9"/>
          <a:srcRect/>
          <a:stretch>
            <a:fillRect/>
          </a:stretch>
        </p:blipFill>
        <p:spPr bwMode="auto">
          <a:xfrm>
            <a:off x="7391400" y="0"/>
            <a:ext cx="1524000" cy="1597253"/>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dirty="0" smtClean="0"/>
              <a:t>The Great Wall</a:t>
            </a:r>
            <a:endParaRPr lang="en-US" dirty="0"/>
          </a:p>
        </p:txBody>
      </p:sp>
      <p:sp>
        <p:nvSpPr>
          <p:cNvPr id="3" name="Rectangle 2"/>
          <p:cNvSpPr/>
          <p:nvPr/>
        </p:nvSpPr>
        <p:spPr>
          <a:xfrm>
            <a:off x="152400" y="4648200"/>
            <a:ext cx="8763000" cy="1938992"/>
          </a:xfrm>
          <a:prstGeom prst="rect">
            <a:avLst/>
          </a:prstGeom>
        </p:spPr>
        <p:txBody>
          <a:bodyPr wrap="square">
            <a:spAutoFit/>
          </a:bodyPr>
          <a:lstStyle/>
          <a:p>
            <a:r>
              <a:rPr lang="en-US" sz="2000" dirty="0" smtClean="0"/>
              <a:t>Shih </a:t>
            </a:r>
            <a:r>
              <a:rPr lang="en-US" sz="2000" dirty="0" err="1" smtClean="0"/>
              <a:t>Haung-ti</a:t>
            </a:r>
            <a:r>
              <a:rPr lang="en-US" sz="2000" dirty="0" smtClean="0"/>
              <a:t> unified China and decided to end the Mongol threat from the north by constructing one of the largest public works projects in history. The Great Wall of China is the longest human-made structure on earth. More than a million Chinese workers connected a number of existing defensive walls into a single system fortified by watchtowers in order to keep out the Mongols. </a:t>
            </a:r>
          </a:p>
          <a:p>
            <a:r>
              <a:rPr lang="en-US" sz="2000" dirty="0" smtClean="0"/>
              <a:t>	</a:t>
            </a:r>
            <a:endParaRPr lang="en-US" sz="2000" dirty="0"/>
          </a:p>
        </p:txBody>
      </p:sp>
      <p:pic>
        <p:nvPicPr>
          <p:cNvPr id="16387" name="Picture 3" descr="http://www.greatwallchina.info/img/big/TheGreatWall1.jpg"/>
          <p:cNvPicPr>
            <a:picLocks noChangeAspect="1" noChangeArrowheads="1"/>
          </p:cNvPicPr>
          <p:nvPr/>
        </p:nvPicPr>
        <p:blipFill>
          <a:blip r:embed="rId2"/>
          <a:srcRect/>
          <a:stretch>
            <a:fillRect/>
          </a:stretch>
        </p:blipFill>
        <p:spPr bwMode="auto">
          <a:xfrm>
            <a:off x="2489304" y="1295400"/>
            <a:ext cx="4324142" cy="3246433"/>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4962"/>
          </a:xfrm>
        </p:spPr>
        <p:txBody>
          <a:bodyPr>
            <a:normAutofit fontScale="90000"/>
          </a:bodyPr>
          <a:lstStyle/>
          <a:p>
            <a:r>
              <a:rPr lang="en-US" dirty="0" smtClean="0"/>
              <a:t>The Silk Road</a:t>
            </a:r>
            <a:endParaRPr lang="en-US" dirty="0"/>
          </a:p>
        </p:txBody>
      </p:sp>
      <p:sp>
        <p:nvSpPr>
          <p:cNvPr id="3" name="Content Placeholder 2"/>
          <p:cNvSpPr>
            <a:spLocks noGrp="1"/>
          </p:cNvSpPr>
          <p:nvPr>
            <p:ph idx="1"/>
          </p:nvPr>
        </p:nvSpPr>
        <p:spPr>
          <a:xfrm>
            <a:off x="0" y="762000"/>
            <a:ext cx="9144000" cy="5364163"/>
          </a:xfrm>
        </p:spPr>
        <p:txBody>
          <a:bodyPr>
            <a:noAutofit/>
          </a:bodyPr>
          <a:lstStyle/>
          <a:p>
            <a:pPr>
              <a:buNone/>
            </a:pPr>
            <a:endParaRPr lang="en-US" sz="1050" dirty="0" smtClean="0"/>
          </a:p>
          <a:p>
            <a:pPr>
              <a:buNone/>
            </a:pPr>
            <a:r>
              <a:rPr lang="en-US" sz="1800" dirty="0" smtClean="0"/>
              <a:t>	</a:t>
            </a:r>
            <a:r>
              <a:rPr lang="en-US" sz="1800" b="1" dirty="0" smtClean="0"/>
              <a:t>Source #1: Marco Polo, </a:t>
            </a:r>
            <a:r>
              <a:rPr lang="en-US" sz="1800" b="1" i="1" dirty="0" smtClean="0"/>
              <a:t>The Travels of Marco Polo</a:t>
            </a:r>
            <a:r>
              <a:rPr lang="en-US" sz="1800" b="1" dirty="0" smtClean="0"/>
              <a:t>, a Venetian merchant who may have worked for the Yuan dynasty, the Mongol rulers of China, late 13</a:t>
            </a:r>
            <a:r>
              <a:rPr lang="en-US" sz="1800" b="1" baseline="30000" dirty="0" smtClean="0"/>
              <a:t>th</a:t>
            </a:r>
            <a:r>
              <a:rPr lang="en-US" sz="1800" b="1" dirty="0" smtClean="0"/>
              <a:t> century.   This excerpt is a description of Hangzhou, a southern city that was part of the Yuan empire.</a:t>
            </a:r>
          </a:p>
          <a:p>
            <a:pPr>
              <a:buNone/>
            </a:pPr>
            <a:r>
              <a:rPr lang="en-US" sz="1800" dirty="0" smtClean="0"/>
              <a:t>	</a:t>
            </a:r>
            <a:r>
              <a:rPr lang="en-US" sz="1800" i="1" dirty="0" smtClean="0"/>
              <a:t>There are within the city ten principal squares or market places, besides innumerable shops along the streets. .... On the nearer bank ... stand large stone warehouses provided for merchants who arrive from India and other parts with their goods and effects. They are thus situated conveniently close to the market squares. In each of these, three days in every week, from forty to fifty thousand persons come to these markets and supply them with every article that could be desired.</a:t>
            </a:r>
            <a:endParaRPr lang="en-US" sz="1800" dirty="0" smtClean="0"/>
          </a:p>
          <a:p>
            <a:pPr>
              <a:buNone/>
            </a:pPr>
            <a:r>
              <a:rPr lang="en-US" sz="1800" dirty="0" smtClean="0"/>
              <a:t>	</a:t>
            </a:r>
            <a:r>
              <a:rPr lang="en-US" sz="1800" b="1" dirty="0" smtClean="0"/>
              <a:t>Source #2: Anonymous assistant to a Chinese merchant, </a:t>
            </a:r>
            <a:r>
              <a:rPr lang="en-US" sz="1800" b="1" i="1" dirty="0" smtClean="0"/>
              <a:t>A Record of Musings On the Eastern Capital</a:t>
            </a:r>
            <a:r>
              <a:rPr lang="en-US" sz="1800" b="1" dirty="0" smtClean="0"/>
              <a:t>, about Hangzhou, capital of the Southern Sung Dynasty, 1235.</a:t>
            </a:r>
          </a:p>
          <a:p>
            <a:pPr>
              <a:buNone/>
            </a:pPr>
            <a:r>
              <a:rPr lang="en-US" sz="1800" i="1" dirty="0" smtClean="0"/>
              <a:t>	During the morning hours, markets extend from Tranquility Gate of the palace all the way to the north and south sides of the New Boulevard. Here we find pearl, jade, talismans, exotic plants and fruits, seasonal catches from the sea, wild game -- all the rarities of the world seem to be gathered here.</a:t>
            </a:r>
          </a:p>
          <a:p>
            <a:pPr>
              <a:buNone/>
            </a:pPr>
            <a:r>
              <a:rPr lang="en-US" sz="1800" i="1" dirty="0" smtClean="0"/>
              <a:t>	Some of the hustlers are students who failed to achieve any literary distinction. Though able to read and write, and play musical instruments and chess, they are not highly skilled in any art. They end up being a kind of guide for young men from wealthy families, accompanying them in their pleasure-seeking activities.</a:t>
            </a:r>
          </a:p>
          <a:p>
            <a:pPr>
              <a:buNone/>
            </a:pPr>
            <a:endParaRPr lang="en-US" sz="1800" i="1" dirty="0" smtClean="0"/>
          </a:p>
          <a:p>
            <a:pPr>
              <a:buNone/>
            </a:pPr>
            <a:endParaRPr lang="en-US" sz="105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Great Wall &amp; Silk Road Questions</a:t>
            </a:r>
            <a:endParaRPr lang="en-US" dirty="0"/>
          </a:p>
        </p:txBody>
      </p:sp>
      <p:sp>
        <p:nvSpPr>
          <p:cNvPr id="4" name="Content Placeholder 3"/>
          <p:cNvSpPr>
            <a:spLocks noGrp="1"/>
          </p:cNvSpPr>
          <p:nvPr>
            <p:ph idx="1"/>
          </p:nvPr>
        </p:nvSpPr>
        <p:spPr/>
        <p:txBody>
          <a:bodyPr>
            <a:normAutofit fontScale="85000" lnSpcReduction="20000"/>
          </a:bodyPr>
          <a:lstStyle/>
          <a:p>
            <a:pPr>
              <a:buNone/>
            </a:pPr>
            <a:r>
              <a:rPr lang="en-US" dirty="0" smtClean="0"/>
              <a:t>Copy and answer the following questions:</a:t>
            </a:r>
          </a:p>
          <a:p>
            <a:pPr marL="514350" indent="-514350">
              <a:buFont typeface="+mj-lt"/>
              <a:buAutoNum type="arabicPeriod"/>
            </a:pPr>
            <a:r>
              <a:rPr lang="en-US" dirty="0" smtClean="0"/>
              <a:t>Why is the Great Wall of China significant?</a:t>
            </a:r>
          </a:p>
          <a:p>
            <a:pPr marL="514350" indent="-514350">
              <a:buFont typeface="+mj-lt"/>
              <a:buAutoNum type="arabicPeriod"/>
            </a:pPr>
            <a:r>
              <a:rPr lang="en-US" dirty="0" smtClean="0"/>
              <a:t>Based on Source #1, how important were the markets of the Silk Road?  What is your evidence?</a:t>
            </a:r>
          </a:p>
          <a:p>
            <a:pPr marL="514350" indent="-514350">
              <a:buFont typeface="+mj-lt"/>
              <a:buAutoNum type="arabicPeriod"/>
            </a:pPr>
            <a:r>
              <a:rPr lang="en-US" dirty="0" smtClean="0"/>
              <a:t>Based on Source #2, what types of good could be purchased at the Market?</a:t>
            </a:r>
          </a:p>
          <a:p>
            <a:pPr marL="514350" indent="-514350">
              <a:buFont typeface="+mj-lt"/>
              <a:buAutoNum type="arabicPeriod"/>
            </a:pPr>
            <a:r>
              <a:rPr lang="en-US" dirty="0" smtClean="0"/>
              <a:t>Based on Source #2, what can you conclude about education in Ancient China?</a:t>
            </a:r>
          </a:p>
          <a:p>
            <a:pPr marL="514350" indent="-514350">
              <a:buFont typeface="+mj-lt"/>
              <a:buAutoNum type="arabicPeriod"/>
            </a:pPr>
            <a:r>
              <a:rPr lang="en-US" dirty="0" smtClean="0"/>
              <a:t>Other than the size, why would the Chinese government have committed over 1 million workers to build the Great Wall?</a:t>
            </a:r>
          </a:p>
          <a:p>
            <a:pPr marL="514350" indent="-514350">
              <a:buFont typeface="+mj-lt"/>
              <a:buAutoNum type="arabicPeriod"/>
            </a:pPr>
            <a:endParaRPr lang="en-US" dirty="0" smtClean="0"/>
          </a:p>
          <a:p>
            <a:pPr marL="514350" indent="-514350">
              <a:buFont typeface="+mj-lt"/>
              <a:buAutoNum type="arabicPeriod"/>
            </a:pPr>
            <a:endParaRPr lang="en-US" dirty="0" smtClean="0"/>
          </a:p>
          <a:p>
            <a:pPr marL="514350" indent="-514350">
              <a:buFont typeface="+mj-lt"/>
              <a:buAutoNum type="arabicPeriod"/>
            </a:pPr>
            <a:endParaRPr lang="en-US" dirty="0" smtClean="0"/>
          </a:p>
          <a:p>
            <a:pPr marL="514350" indent="-514350">
              <a:buFont typeface="+mj-lt"/>
              <a:buAutoNum type="arabicPeriod"/>
            </a:pPr>
            <a:endParaRPr lang="en-US" dirty="0" smtClean="0"/>
          </a:p>
          <a:p>
            <a:pPr marL="514350" indent="-514350">
              <a:buFont typeface="+mj-lt"/>
              <a:buAutoNum type="arabicPeriod"/>
            </a:pP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Chinese Dynastic Cycle </a:t>
            </a:r>
            <a:endParaRPr lang="en-US" dirty="0"/>
          </a:p>
        </p:txBody>
      </p:sp>
      <p:pic>
        <p:nvPicPr>
          <p:cNvPr id="2052" name="Picture 4" descr="http://t0.gstatic.com/images?q=tbn:ANd9GcSF7ew6Ua3ne_xuJ-tiiMzZm-l9vHHzmJxfTFnlgdRLgkL-hAMiSsga5Oct">
            <a:hlinkClick r:id="rId2"/>
          </p:cNvPr>
          <p:cNvPicPr>
            <a:picLocks noChangeAspect="1" noChangeArrowheads="1"/>
          </p:cNvPicPr>
          <p:nvPr/>
        </p:nvPicPr>
        <p:blipFill>
          <a:blip r:embed="rId3"/>
          <a:srcRect/>
          <a:stretch>
            <a:fillRect/>
          </a:stretch>
        </p:blipFill>
        <p:spPr bwMode="auto">
          <a:xfrm>
            <a:off x="3200400" y="2090351"/>
            <a:ext cx="3048000" cy="4118919"/>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Chinese Dynastic Cycle</a:t>
            </a:r>
            <a:endParaRPr lang="en-US" dirty="0"/>
          </a:p>
        </p:txBody>
      </p:sp>
      <p:sp>
        <p:nvSpPr>
          <p:cNvPr id="4" name="Content Placeholder 3"/>
          <p:cNvSpPr>
            <a:spLocks noGrp="1"/>
          </p:cNvSpPr>
          <p:nvPr>
            <p:ph sz="half" idx="1"/>
          </p:nvPr>
        </p:nvSpPr>
        <p:spPr>
          <a:xfrm>
            <a:off x="0" y="1371600"/>
            <a:ext cx="4114800" cy="5257800"/>
          </a:xfrm>
        </p:spPr>
        <p:txBody>
          <a:bodyPr>
            <a:normAutofit fontScale="62500" lnSpcReduction="20000"/>
          </a:bodyPr>
          <a:lstStyle/>
          <a:p>
            <a:pPr>
              <a:buNone/>
            </a:pPr>
            <a:r>
              <a:rPr lang="en-US" dirty="0" smtClean="0"/>
              <a:t>	</a:t>
            </a:r>
            <a:r>
              <a:rPr lang="en-US" sz="3200" dirty="0" smtClean="0"/>
              <a:t>From about 1766 B.C. to the Twentieth Century of the Common Era, China was ruled by dynasties. A dynasty is a ruling family that passes control from one generation to the next. One Chinese dynasty lasted more than 800 years, while another lasted only fifteen years. The ancient Chinese people often supported their rulers because of what they called the Mandate of Heaven. The ancient Chinese believed their ancestors in heaven had chosen their leaders. The people would rebel against a weak leader if they believed he had lost the Mandate of Heaven.</a:t>
            </a:r>
            <a:endParaRPr lang="en-US" sz="3200" dirty="0"/>
          </a:p>
        </p:txBody>
      </p:sp>
      <p:pic>
        <p:nvPicPr>
          <p:cNvPr id="3" name="Picture 2" descr="http://regentsprep.org/Regents/global/themes/goldenages/IMAGES/dynasticcycle.gif"/>
          <p:cNvPicPr/>
          <p:nvPr/>
        </p:nvPicPr>
        <p:blipFill>
          <a:blip r:embed="rId2"/>
          <a:srcRect/>
          <a:stretch>
            <a:fillRect/>
          </a:stretch>
        </p:blipFill>
        <p:spPr bwMode="auto">
          <a:xfrm>
            <a:off x="4191000" y="1295400"/>
            <a:ext cx="4800600" cy="51816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Dynastic Cycle Questions</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dirty="0" smtClean="0"/>
              <a:t>Copy and answer the following questions:</a:t>
            </a:r>
          </a:p>
          <a:p>
            <a:pPr marL="514350" indent="-514350">
              <a:buFont typeface="+mj-lt"/>
              <a:buAutoNum type="arabicPeriod"/>
            </a:pPr>
            <a:r>
              <a:rPr lang="en-US" dirty="0" smtClean="0"/>
              <a:t>What is the Mandate of Heaven?</a:t>
            </a:r>
          </a:p>
          <a:p>
            <a:pPr marL="514350" indent="-514350">
              <a:buFont typeface="+mj-lt"/>
              <a:buAutoNum type="arabicPeriod"/>
            </a:pPr>
            <a:r>
              <a:rPr lang="en-US" dirty="0" smtClean="0"/>
              <a:t>According to the chart, what would have happened if the Old Dynasty stopped protecting its people and why?</a:t>
            </a:r>
          </a:p>
          <a:p>
            <a:pPr marL="514350" indent="-514350">
              <a:buFont typeface="+mj-lt"/>
              <a:buAutoNum type="arabicPeriod"/>
            </a:pPr>
            <a:r>
              <a:rPr lang="en-US" dirty="0" smtClean="0"/>
              <a:t>According to the chart, what would have been evidence that a dynasty had lost the Mandate of Heaven?</a:t>
            </a:r>
          </a:p>
          <a:p>
            <a:pPr marL="514350" indent="-514350">
              <a:buFont typeface="+mj-lt"/>
              <a:buAutoNum type="arabicPeriod"/>
            </a:pPr>
            <a:r>
              <a:rPr lang="en-US" dirty="0" smtClean="0"/>
              <a:t>What might be some benefits to families passing on control of dynasties from generation to generation?  What might be some drawbacks?</a:t>
            </a:r>
          </a:p>
          <a:p>
            <a:pPr marL="514350" indent="-514350">
              <a:buFont typeface="+mj-lt"/>
              <a:buAutoNum type="arabicPeriod"/>
            </a:pPr>
            <a:endParaRPr lang="en-US" dirty="0" smtClean="0"/>
          </a:p>
          <a:p>
            <a:pPr marL="514350" indent="-514350">
              <a:buFont typeface="+mj-lt"/>
              <a:buAutoNum type="arabicPeriod"/>
            </a:pPr>
            <a:endParaRPr lang="en-US" dirty="0" smtClean="0"/>
          </a:p>
          <a:p>
            <a:pPr marL="514350" indent="-514350">
              <a:buFont typeface="+mj-lt"/>
              <a:buAutoNum type="arabicPeriod"/>
            </a:pPr>
            <a:endParaRPr lang="en-US" dirty="0" smtClean="0"/>
          </a:p>
          <a:p>
            <a:pPr marL="514350" indent="-514350">
              <a:buFont typeface="+mj-lt"/>
              <a:buAutoNum type="arabicPeriod"/>
            </a:pP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Ancient China’s Government</a:t>
            </a:r>
            <a:endParaRPr lang="en-US" dirty="0"/>
          </a:p>
        </p:txBody>
      </p:sp>
      <p:pic>
        <p:nvPicPr>
          <p:cNvPr id="3" name="Picture 1" descr="C:\Documents and Settings\jeana.mirco\Local Settings\Temporary Internet Files\Content.IE5\SKAM03NF\MP900403746[1].jpg"/>
          <p:cNvPicPr>
            <a:picLocks noChangeAspect="1" noChangeArrowheads="1"/>
          </p:cNvPicPr>
          <p:nvPr/>
        </p:nvPicPr>
        <p:blipFill>
          <a:blip r:embed="rId2"/>
          <a:srcRect/>
          <a:stretch>
            <a:fillRect/>
          </a:stretch>
        </p:blipFill>
        <p:spPr bwMode="auto">
          <a:xfrm>
            <a:off x="1676400" y="1778438"/>
            <a:ext cx="5943600" cy="3960852"/>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rmAutofit/>
          </a:bodyPr>
          <a:lstStyle/>
          <a:p>
            <a:r>
              <a:rPr lang="en-US" dirty="0" smtClean="0"/>
              <a:t>Ancient China’s Government</a:t>
            </a:r>
            <a:endParaRPr lang="en-US" dirty="0"/>
          </a:p>
        </p:txBody>
      </p:sp>
      <p:sp>
        <p:nvSpPr>
          <p:cNvPr id="3" name="Content Placeholder 2"/>
          <p:cNvSpPr>
            <a:spLocks noGrp="1"/>
          </p:cNvSpPr>
          <p:nvPr>
            <p:ph idx="1"/>
          </p:nvPr>
        </p:nvSpPr>
        <p:spPr>
          <a:xfrm>
            <a:off x="457200" y="990600"/>
            <a:ext cx="8229600" cy="5867400"/>
          </a:xfrm>
        </p:spPr>
        <p:txBody>
          <a:bodyPr>
            <a:normAutofit fontScale="40000" lnSpcReduction="20000"/>
          </a:bodyPr>
          <a:lstStyle/>
          <a:p>
            <a:pPr>
              <a:buNone/>
            </a:pPr>
            <a:r>
              <a:rPr lang="en-US" sz="4500" b="1" u="sng" dirty="0" smtClean="0"/>
              <a:t>Despotic leadership</a:t>
            </a:r>
            <a:endParaRPr lang="en-US" sz="4500" dirty="0" smtClean="0"/>
          </a:p>
          <a:p>
            <a:r>
              <a:rPr lang="en-US" sz="4500" dirty="0" smtClean="0"/>
              <a:t>China was an agriculture based society with the Yangtze River as its lifeline.  During the ancient period the king was the leader and acted  more like a dictator than a king for the people who would make decisions beneficial to them. He had un-surpassing power in all areas, be it economy, governance, or agriculture, which was the livelihood of the people.</a:t>
            </a:r>
            <a:endParaRPr lang="en-US" sz="4500" b="1" u="sng" dirty="0" smtClean="0"/>
          </a:p>
          <a:p>
            <a:pPr>
              <a:buNone/>
            </a:pPr>
            <a:r>
              <a:rPr lang="en-US" sz="4500" b="1" u="sng" dirty="0" smtClean="0"/>
              <a:t>Enlightened Leadership</a:t>
            </a:r>
            <a:endParaRPr lang="en-US" sz="4500" dirty="0" smtClean="0"/>
          </a:p>
          <a:p>
            <a:r>
              <a:rPr lang="en-US" sz="4500" dirty="0" smtClean="0"/>
              <a:t>Emperor Shun can be given credit for being an enlightened leader, but he was very harsh on his people. He could put any of his people to death if they did not agree with his leadership. Other punishments included using whip, stick and fines for small offences. He was succeeded by Yu, who founded Hsia, the first dynasty.</a:t>
            </a:r>
          </a:p>
          <a:p>
            <a:r>
              <a:rPr lang="en-US" sz="4500" dirty="0" smtClean="0"/>
              <a:t>During this dynasty the Chinese government or the emperor employed huge labor to work under four groups: military, farming, construction workers and textile labor. Textile laborers were given the task of weaving silk thread by hand to make clothes for the royal family, construction work included public work such as building walls, and enlarging canals for agriculture.</a:t>
            </a:r>
            <a:endParaRPr lang="en-US" sz="4500" b="1" u="sng" dirty="0" smtClean="0"/>
          </a:p>
          <a:p>
            <a:pPr>
              <a:buNone/>
            </a:pPr>
            <a:r>
              <a:rPr lang="en-US" sz="4500" b="1" u="sng" dirty="0" smtClean="0"/>
              <a:t>Military </a:t>
            </a:r>
            <a:endParaRPr lang="en-US" sz="4500" dirty="0" smtClean="0"/>
          </a:p>
          <a:p>
            <a:r>
              <a:rPr lang="en-US" sz="4500" dirty="0" smtClean="0"/>
              <a:t>Ancient China was most of the time caught in battles against the Huns or the invaders. In military the casualty was very high, because at that time it was quite common to have mass warfare killing thousands at the same time; ordinary soldiers were simply treated as pawns by the king and other leaders.</a:t>
            </a:r>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Ancient China’s Government Questions</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dirty="0" smtClean="0"/>
              <a:t>Copy and answer the following questions:</a:t>
            </a:r>
          </a:p>
          <a:p>
            <a:pPr marL="514350" indent="-514350">
              <a:buFont typeface="+mj-lt"/>
              <a:buAutoNum type="arabicPeriod"/>
            </a:pPr>
            <a:r>
              <a:rPr lang="en-US" dirty="0" smtClean="0"/>
              <a:t>What were some characteristics of a despotic ruler in ancient China?</a:t>
            </a:r>
          </a:p>
          <a:p>
            <a:pPr marL="514350" indent="-514350">
              <a:buFont typeface="+mj-lt"/>
              <a:buAutoNum type="arabicPeriod"/>
            </a:pPr>
            <a:r>
              <a:rPr lang="en-US" dirty="0" smtClean="0"/>
              <a:t>What were some punishments a leader could give to his people?</a:t>
            </a:r>
          </a:p>
          <a:p>
            <a:pPr marL="514350" indent="-514350">
              <a:buFont typeface="+mj-lt"/>
              <a:buAutoNum type="arabicPeriod"/>
            </a:pPr>
            <a:r>
              <a:rPr lang="en-US" dirty="0" smtClean="0"/>
              <a:t>According to the text, what were some important jobs to the government?  Why?</a:t>
            </a:r>
          </a:p>
          <a:p>
            <a:pPr marL="514350" indent="-514350">
              <a:buFont typeface="+mj-lt"/>
              <a:buAutoNum type="arabicPeriod"/>
            </a:pPr>
            <a:r>
              <a:rPr lang="en-US" dirty="0" smtClean="0"/>
              <a:t>According to the text, why would military leaders often become rulers of the government as well?</a:t>
            </a:r>
          </a:p>
          <a:p>
            <a:pPr marL="514350" indent="-514350">
              <a:buFont typeface="+mj-lt"/>
              <a:buAutoNum type="arabicPeriod"/>
            </a:pPr>
            <a:endParaRPr lang="en-US" dirty="0" smtClean="0"/>
          </a:p>
          <a:p>
            <a:pPr marL="514350" indent="-514350">
              <a:buFont typeface="+mj-lt"/>
              <a:buAutoNum type="arabicPeriod"/>
            </a:pPr>
            <a:endParaRPr lang="en-US" dirty="0" smtClean="0"/>
          </a:p>
          <a:p>
            <a:pPr marL="514350" indent="-514350">
              <a:buFont typeface="+mj-lt"/>
              <a:buAutoNum type="arabicPeriod"/>
            </a:pP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Ancient Chinese Religion</a:t>
            </a:r>
            <a:endParaRPr lang="en-US" dirty="0"/>
          </a:p>
        </p:txBody>
      </p:sp>
      <p:pic>
        <p:nvPicPr>
          <p:cNvPr id="11266" name="Picture 2" descr="http://t3.gstatic.com/images?q=tbn:ANd9GcS4_FHnFMBuKFPiXYKhnWVfbY6kBSXEeKrVMsIvqjv2fgGMFkiHtiuhTJYA8A">
            <a:hlinkClick r:id="rId2"/>
          </p:cNvPr>
          <p:cNvPicPr>
            <a:picLocks noChangeAspect="1" noChangeArrowheads="1"/>
          </p:cNvPicPr>
          <p:nvPr/>
        </p:nvPicPr>
        <p:blipFill>
          <a:blip r:embed="rId3"/>
          <a:srcRect/>
          <a:stretch>
            <a:fillRect/>
          </a:stretch>
        </p:blipFill>
        <p:spPr bwMode="auto">
          <a:xfrm>
            <a:off x="838200" y="1371600"/>
            <a:ext cx="2057400" cy="2057402"/>
          </a:xfrm>
          <a:prstGeom prst="rect">
            <a:avLst/>
          </a:prstGeom>
          <a:noFill/>
        </p:spPr>
      </p:pic>
      <p:pic>
        <p:nvPicPr>
          <p:cNvPr id="11267" name="Picture 3" descr="C:\Documents and Settings\jeana.mirco\Local Settings\Temporary Internet Files\Content.IE5\7GOC7UC4\MC900097731[1].wmf"/>
          <p:cNvPicPr>
            <a:picLocks noChangeAspect="1" noChangeArrowheads="1"/>
          </p:cNvPicPr>
          <p:nvPr/>
        </p:nvPicPr>
        <p:blipFill>
          <a:blip r:embed="rId4"/>
          <a:srcRect/>
          <a:stretch>
            <a:fillRect/>
          </a:stretch>
        </p:blipFill>
        <p:spPr bwMode="auto">
          <a:xfrm>
            <a:off x="6324600" y="1295400"/>
            <a:ext cx="2599419" cy="1981200"/>
          </a:xfrm>
          <a:prstGeom prst="rect">
            <a:avLst/>
          </a:prstGeom>
          <a:noFill/>
        </p:spPr>
      </p:pic>
      <p:pic>
        <p:nvPicPr>
          <p:cNvPr id="11269" name="Picture 5" descr="See full size image">
            <a:hlinkClick r:id="rId5"/>
          </p:cNvPr>
          <p:cNvPicPr>
            <a:picLocks noChangeAspect="1" noChangeArrowheads="1"/>
          </p:cNvPicPr>
          <p:nvPr/>
        </p:nvPicPr>
        <p:blipFill>
          <a:blip r:embed="rId6"/>
          <a:srcRect/>
          <a:stretch>
            <a:fillRect/>
          </a:stretch>
        </p:blipFill>
        <p:spPr bwMode="auto">
          <a:xfrm>
            <a:off x="3352800" y="3581400"/>
            <a:ext cx="2733672" cy="2733676"/>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Chinese Inventions</a:t>
            </a:r>
            <a:endParaRPr lang="en-US" dirty="0"/>
          </a:p>
        </p:txBody>
      </p:sp>
      <p:sp>
        <p:nvSpPr>
          <p:cNvPr id="4" name="Content Placeholder 3"/>
          <p:cNvSpPr>
            <a:spLocks noGrp="1"/>
          </p:cNvSpPr>
          <p:nvPr>
            <p:ph idx="1"/>
          </p:nvPr>
        </p:nvSpPr>
        <p:spPr>
          <a:xfrm>
            <a:off x="457200" y="1371600"/>
            <a:ext cx="8229600" cy="5181600"/>
          </a:xfrm>
        </p:spPr>
        <p:txBody>
          <a:bodyPr>
            <a:normAutofit fontScale="62500" lnSpcReduction="20000"/>
          </a:bodyPr>
          <a:lstStyle/>
          <a:p>
            <a:pPr>
              <a:buNone/>
            </a:pPr>
            <a:r>
              <a:rPr lang="en-US" dirty="0" smtClean="0"/>
              <a:t>The ancient Chinese invented many things we use today, including: </a:t>
            </a:r>
          </a:p>
          <a:p>
            <a:r>
              <a:rPr lang="en-US" dirty="0"/>
              <a:t>p</a:t>
            </a:r>
            <a:r>
              <a:rPr lang="en-US" dirty="0" smtClean="0"/>
              <a:t>aper, ink, calligraphy, printing</a:t>
            </a:r>
          </a:p>
          <a:p>
            <a:r>
              <a:rPr lang="en-US" dirty="0" smtClean="0"/>
              <a:t>silk</a:t>
            </a:r>
          </a:p>
          <a:p>
            <a:r>
              <a:rPr lang="en-US" dirty="0" smtClean="0"/>
              <a:t>wheelbarrows</a:t>
            </a:r>
          </a:p>
          <a:p>
            <a:r>
              <a:rPr lang="en-US" dirty="0"/>
              <a:t>m</a:t>
            </a:r>
            <a:r>
              <a:rPr lang="en-US" dirty="0" smtClean="0"/>
              <a:t>atches, gunpowder, fireworks</a:t>
            </a:r>
          </a:p>
          <a:p>
            <a:r>
              <a:rPr lang="en-US" dirty="0" smtClean="0"/>
              <a:t>the decimal system, abacus</a:t>
            </a:r>
          </a:p>
          <a:p>
            <a:r>
              <a:rPr lang="en-US" dirty="0" smtClean="0"/>
              <a:t>the waterwheel</a:t>
            </a:r>
          </a:p>
          <a:p>
            <a:r>
              <a:rPr lang="en-US" dirty="0" smtClean="0"/>
              <a:t>the sundial, astronomy</a:t>
            </a:r>
          </a:p>
          <a:p>
            <a:r>
              <a:rPr lang="en-US" dirty="0" smtClean="0"/>
              <a:t>lacquer paint, pottery wheel, porcelain china</a:t>
            </a:r>
          </a:p>
          <a:p>
            <a:r>
              <a:rPr lang="en-US" dirty="0" smtClean="0"/>
              <a:t>paper money </a:t>
            </a:r>
          </a:p>
          <a:p>
            <a:r>
              <a:rPr lang="en-US" dirty="0" smtClean="0"/>
              <a:t>compass</a:t>
            </a:r>
          </a:p>
          <a:p>
            <a:r>
              <a:rPr lang="en-US" dirty="0" smtClean="0"/>
              <a:t>dominoes, jump rope, kites, playing cards</a:t>
            </a:r>
          </a:p>
          <a:p>
            <a:r>
              <a:rPr lang="en-US" dirty="0" smtClean="0"/>
              <a:t>folding umbrella</a:t>
            </a:r>
          </a:p>
          <a:p>
            <a:r>
              <a:rPr lang="en-US" dirty="0" smtClean="0"/>
              <a:t>the crossbow</a:t>
            </a:r>
          </a:p>
          <a:p>
            <a:r>
              <a:rPr lang="en-US" dirty="0" smtClean="0"/>
              <a:t>ice cream and ... well, you get the idea.</a:t>
            </a:r>
          </a:p>
          <a:p>
            <a:r>
              <a:rPr lang="en-US" dirty="0" smtClean="0"/>
              <a:t>The ancient Chinese were </a:t>
            </a:r>
            <a:r>
              <a:rPr lang="en-US" b="1" i="1" dirty="0" smtClean="0"/>
              <a:t>very</a:t>
            </a:r>
            <a:r>
              <a:rPr lang="en-US" dirty="0" smtClean="0"/>
              <a:t> inventive! We owe them a lot!</a:t>
            </a:r>
          </a:p>
          <a:p>
            <a:endParaRPr lang="en-US" dirty="0"/>
          </a:p>
        </p:txBody>
      </p:sp>
      <p:pic>
        <p:nvPicPr>
          <p:cNvPr id="19457" name="Picture 1" descr="C:\Documents and Settings\jeana.mirco\Local Settings\Temporary Internet Files\Content.IE5\NWK1OY75\MC900287359[1].wmf"/>
          <p:cNvPicPr>
            <a:picLocks noChangeAspect="1" noChangeArrowheads="1"/>
          </p:cNvPicPr>
          <p:nvPr/>
        </p:nvPicPr>
        <p:blipFill>
          <a:blip r:embed="rId2"/>
          <a:srcRect/>
          <a:stretch>
            <a:fillRect/>
          </a:stretch>
        </p:blipFill>
        <p:spPr bwMode="auto">
          <a:xfrm>
            <a:off x="5943600" y="1981200"/>
            <a:ext cx="2024958" cy="2992170"/>
          </a:xfrm>
          <a:prstGeom prst="rect">
            <a:avLst/>
          </a:prstGeom>
          <a:noFill/>
        </p:spPr>
      </p:pic>
      <p:pic>
        <p:nvPicPr>
          <p:cNvPr id="19458" name="Picture 2" descr="C:\Documents and Settings\jeana.mirco\Local Settings\Temporary Internet Files\Content.IE5\NWK1OY75\MM900336642[1].gif"/>
          <p:cNvPicPr>
            <a:picLocks noChangeAspect="1" noChangeArrowheads="1" noCrop="1"/>
          </p:cNvPicPr>
          <p:nvPr/>
        </p:nvPicPr>
        <p:blipFill>
          <a:blip r:embed="rId3"/>
          <a:srcRect/>
          <a:stretch>
            <a:fillRect/>
          </a:stretch>
        </p:blipFill>
        <p:spPr bwMode="auto">
          <a:xfrm>
            <a:off x="685800" y="0"/>
            <a:ext cx="1066800" cy="1364512"/>
          </a:xfrm>
          <a:prstGeom prst="rect">
            <a:avLst/>
          </a:prstGeom>
          <a:noFill/>
        </p:spPr>
      </p:pic>
      <p:pic>
        <p:nvPicPr>
          <p:cNvPr id="19459" name="Picture 3" descr="C:\Documents and Settings\jeana.mirco\Local Settings\Temporary Internet Files\Content.IE5\P12Q9ECK\MC900384320[1].wmf"/>
          <p:cNvPicPr>
            <a:picLocks noChangeAspect="1" noChangeArrowheads="1"/>
          </p:cNvPicPr>
          <p:nvPr/>
        </p:nvPicPr>
        <p:blipFill>
          <a:blip r:embed="rId4"/>
          <a:srcRect/>
          <a:stretch>
            <a:fillRect/>
          </a:stretch>
        </p:blipFill>
        <p:spPr bwMode="auto">
          <a:xfrm>
            <a:off x="7162800" y="228600"/>
            <a:ext cx="1828800" cy="1315822"/>
          </a:xfrm>
          <a:prstGeom prst="rect">
            <a:avLst/>
          </a:prstGeom>
          <a:noFill/>
        </p:spPr>
      </p:pic>
      <p:pic>
        <p:nvPicPr>
          <p:cNvPr id="19460" name="Picture 4" descr="C:\Documents and Settings\jeana.mirco\Local Settings\Temporary Internet Files\Content.IE5\ZGDWDPOJ\MC900355947[1].wmf"/>
          <p:cNvPicPr>
            <a:picLocks noChangeAspect="1" noChangeArrowheads="1"/>
          </p:cNvPicPr>
          <p:nvPr/>
        </p:nvPicPr>
        <p:blipFill>
          <a:blip r:embed="rId5"/>
          <a:srcRect/>
          <a:stretch>
            <a:fillRect/>
          </a:stretch>
        </p:blipFill>
        <p:spPr bwMode="auto">
          <a:xfrm>
            <a:off x="7315200" y="5105400"/>
            <a:ext cx="1611183" cy="1598371"/>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t>Ancient Chinese Religions</a:t>
            </a:r>
            <a:endParaRPr lang="en-US" dirty="0"/>
          </a:p>
        </p:txBody>
      </p:sp>
      <p:sp>
        <p:nvSpPr>
          <p:cNvPr id="3" name="Rectangle 2"/>
          <p:cNvSpPr/>
          <p:nvPr/>
        </p:nvSpPr>
        <p:spPr>
          <a:xfrm>
            <a:off x="381000" y="838201"/>
            <a:ext cx="8458200" cy="3785652"/>
          </a:xfrm>
          <a:prstGeom prst="rect">
            <a:avLst/>
          </a:prstGeom>
        </p:spPr>
        <p:txBody>
          <a:bodyPr wrap="square">
            <a:spAutoFit/>
          </a:bodyPr>
          <a:lstStyle/>
          <a:p>
            <a:r>
              <a:rPr lang="en-US" sz="2000" b="1" u="sng" dirty="0" smtClean="0"/>
              <a:t>Taoism and Yin and Yang</a:t>
            </a:r>
            <a:endParaRPr lang="en-US" sz="2000" dirty="0" smtClean="0"/>
          </a:p>
          <a:p>
            <a:r>
              <a:rPr lang="en-US" sz="2000" dirty="0" smtClean="0"/>
              <a:t>Religion in ancient China underwent a change around 600 B.C. A mythical figure with the name of Lao Tzu created the religious philosophy of Taoism. The ancient people of China believed in the concept of Tao, or the forces of nature. In ancient times, they believed that everything in nature had two forces that were in contrast to each other: the yin and the yang.  The Yin was the female force and the Yang was the male force.  The objects in nature containing yin forces were passive, cold and dark.  Objects in nature that contained yang or the male force were aggressive, hot and full of light.  One should use natural forces and the path of compromise to get things done favorably.  Another religious belief of Taoist philosophy was that all living things had a universal force flowing through them and one should respect this force in order to have a happy life.</a:t>
            </a:r>
          </a:p>
        </p:txBody>
      </p:sp>
      <p:pic>
        <p:nvPicPr>
          <p:cNvPr id="10241" name="Picture 1" descr="C:\Documents and Settings\jeana.mirco\Local Settings\Temporary Internet Files\Content.IE5\SKAM03NF\MC900054777[1].wmf"/>
          <p:cNvPicPr>
            <a:picLocks noChangeAspect="1" noChangeArrowheads="1"/>
          </p:cNvPicPr>
          <p:nvPr/>
        </p:nvPicPr>
        <p:blipFill>
          <a:blip r:embed="rId2"/>
          <a:srcRect/>
          <a:stretch>
            <a:fillRect/>
          </a:stretch>
        </p:blipFill>
        <p:spPr bwMode="auto">
          <a:xfrm>
            <a:off x="3581400" y="4542810"/>
            <a:ext cx="2313127" cy="231519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Ancient Chinese Religions</a:t>
            </a:r>
            <a:endParaRPr lang="en-US" dirty="0"/>
          </a:p>
        </p:txBody>
      </p:sp>
      <p:sp>
        <p:nvSpPr>
          <p:cNvPr id="3" name="Content Placeholder 2"/>
          <p:cNvSpPr>
            <a:spLocks noGrp="1"/>
          </p:cNvSpPr>
          <p:nvPr>
            <p:ph idx="1"/>
          </p:nvPr>
        </p:nvSpPr>
        <p:spPr>
          <a:xfrm>
            <a:off x="457200" y="1600200"/>
            <a:ext cx="8229600" cy="4830763"/>
          </a:xfrm>
        </p:spPr>
        <p:txBody>
          <a:bodyPr>
            <a:normAutofit fontScale="77500" lnSpcReduction="20000"/>
          </a:bodyPr>
          <a:lstStyle/>
          <a:p>
            <a:pPr>
              <a:buNone/>
            </a:pPr>
            <a:r>
              <a:rPr lang="en-US" b="1" u="sng" dirty="0" smtClean="0"/>
              <a:t>Confucianism and Buddhism</a:t>
            </a:r>
            <a:endParaRPr lang="en-US" dirty="0" smtClean="0"/>
          </a:p>
          <a:p>
            <a:pPr>
              <a:buNone/>
            </a:pPr>
            <a:r>
              <a:rPr lang="en-US" dirty="0" smtClean="0"/>
              <a:t>	Confucius, a philosopher and a politician, was born in 551 B.C. During his early years he saw the decline of the ruling Chou Dynasty.  He attributed this decline to society moving away from the traditional ways of thinking, like politeness, honor and morality. His religious philosophy reestablished these values and urged his followers to do the same. Buddhism, which has the largest following in China today, is also considered an ancient Chinese religion. It entered China along the Silk Route. The doctrine of Buddhism encourages their followers to ward off self-interest and lead a simple life without suffering through meditation and right living.  Buddhists must follow the Eightfold Path in order to achieve enlightenment, or nirvana.</a:t>
            </a:r>
          </a:p>
          <a:p>
            <a:endParaRPr lang="en-US" dirty="0"/>
          </a:p>
        </p:txBody>
      </p:sp>
      <p:pic>
        <p:nvPicPr>
          <p:cNvPr id="33794" name="Picture 2" descr="C:\Documents and Settings\jeana.mirco\Local Settings\Temporary Internet Files\Content.IE5\SKAM03NF\MC900156527[1].wmf"/>
          <p:cNvPicPr>
            <a:picLocks noChangeAspect="1" noChangeArrowheads="1"/>
          </p:cNvPicPr>
          <p:nvPr/>
        </p:nvPicPr>
        <p:blipFill>
          <a:blip r:embed="rId2"/>
          <a:srcRect/>
          <a:stretch>
            <a:fillRect/>
          </a:stretch>
        </p:blipFill>
        <p:spPr bwMode="auto">
          <a:xfrm>
            <a:off x="7696200" y="152400"/>
            <a:ext cx="1050646" cy="1815084"/>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Ancient Chinese Religion Questions</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dirty="0" smtClean="0"/>
              <a:t>Copy and answer the following questions:</a:t>
            </a:r>
          </a:p>
          <a:p>
            <a:pPr marL="514350" indent="-514350">
              <a:buFont typeface="+mj-lt"/>
              <a:buAutoNum type="arabicPeriod"/>
            </a:pPr>
            <a:r>
              <a:rPr lang="en-US" dirty="0" smtClean="0"/>
              <a:t>What does Yin and Yang represent in Taoism?</a:t>
            </a:r>
          </a:p>
          <a:p>
            <a:pPr marL="514350" indent="-514350">
              <a:buFont typeface="+mj-lt"/>
              <a:buAutoNum type="arabicPeriod"/>
            </a:pPr>
            <a:r>
              <a:rPr lang="en-US" dirty="0" smtClean="0"/>
              <a:t>Why would the Yin possess passive, cold, and dark characteristics and the Yang possess aggressive, hot, and light characteristics?</a:t>
            </a:r>
          </a:p>
          <a:p>
            <a:pPr marL="514350" indent="-514350">
              <a:buFont typeface="+mj-lt"/>
              <a:buAutoNum type="arabicPeriod"/>
            </a:pPr>
            <a:r>
              <a:rPr lang="en-US" dirty="0" smtClean="0"/>
              <a:t>What was the philosophy of Confucius based on and why?</a:t>
            </a:r>
          </a:p>
          <a:p>
            <a:pPr marL="514350" indent="-514350">
              <a:buFont typeface="+mj-lt"/>
              <a:buAutoNum type="arabicPeriod"/>
            </a:pPr>
            <a:r>
              <a:rPr lang="en-US" dirty="0" smtClean="0"/>
              <a:t>How does Buddhism in China represent the Theme of Movement?</a:t>
            </a:r>
          </a:p>
          <a:p>
            <a:pPr marL="514350" indent="-514350">
              <a:buFont typeface="+mj-lt"/>
              <a:buAutoNum type="arabicPeriod"/>
            </a:pPr>
            <a:r>
              <a:rPr lang="en-US" dirty="0" smtClean="0"/>
              <a:t>What qualities does Buddhism promote?</a:t>
            </a:r>
          </a:p>
          <a:p>
            <a:pPr marL="514350" indent="-514350">
              <a:buFont typeface="+mj-lt"/>
              <a:buAutoNum type="arabicPeriod"/>
            </a:pPr>
            <a:endParaRPr lang="en-US" dirty="0" smtClean="0"/>
          </a:p>
          <a:p>
            <a:pPr marL="514350" indent="-514350">
              <a:buFont typeface="+mj-lt"/>
              <a:buAutoNum type="arabicPeriod"/>
            </a:pPr>
            <a:endParaRPr lang="en-US" dirty="0" smtClean="0"/>
          </a:p>
          <a:p>
            <a:endParaRPr lang="en-US" dirty="0" smtClean="0"/>
          </a:p>
          <a:p>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Homework: Confucius</a:t>
            </a:r>
            <a:endParaRPr lang="en-US" dirty="0"/>
          </a:p>
        </p:txBody>
      </p:sp>
      <p:pic>
        <p:nvPicPr>
          <p:cNvPr id="1026" name="Picture 2" descr="C:\Documents and Settings\jeana.mirco\Local Settings\Temporary Internet Files\Content.IE5\P12Q9ECK\MC900036451[1].wmf"/>
          <p:cNvPicPr>
            <a:picLocks noChangeAspect="1" noChangeArrowheads="1"/>
          </p:cNvPicPr>
          <p:nvPr/>
        </p:nvPicPr>
        <p:blipFill>
          <a:blip r:embed="rId2"/>
          <a:srcRect/>
          <a:stretch>
            <a:fillRect/>
          </a:stretch>
        </p:blipFill>
        <p:spPr bwMode="auto">
          <a:xfrm>
            <a:off x="2895600" y="1066800"/>
            <a:ext cx="3505200" cy="5409262"/>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r>
              <a:rPr lang="en-US" dirty="0" err="1" smtClean="0"/>
              <a:t>Confucious</a:t>
            </a:r>
            <a:endParaRPr lang="en-US" dirty="0"/>
          </a:p>
        </p:txBody>
      </p:sp>
      <p:sp>
        <p:nvSpPr>
          <p:cNvPr id="3" name="Content Placeholder 2"/>
          <p:cNvSpPr>
            <a:spLocks noGrp="1"/>
          </p:cNvSpPr>
          <p:nvPr>
            <p:ph idx="1"/>
          </p:nvPr>
        </p:nvSpPr>
        <p:spPr>
          <a:xfrm>
            <a:off x="457200" y="838200"/>
            <a:ext cx="8229600" cy="5287963"/>
          </a:xfrm>
        </p:spPr>
        <p:txBody>
          <a:bodyPr>
            <a:normAutofit fontScale="92500" lnSpcReduction="20000"/>
          </a:bodyPr>
          <a:lstStyle/>
          <a:p>
            <a:pPr>
              <a:buNone/>
            </a:pPr>
            <a:r>
              <a:rPr lang="en-US" b="1" i="1" dirty="0" smtClean="0"/>
              <a:t>Read the 3 selections </a:t>
            </a:r>
            <a:r>
              <a:rPr lang="en-US" b="1" i="1" dirty="0" smtClean="0"/>
              <a:t>from the Confucian </a:t>
            </a:r>
            <a:r>
              <a:rPr lang="en-US" b="1" i="1" dirty="0" smtClean="0"/>
              <a:t>Analects: </a:t>
            </a:r>
            <a:r>
              <a:rPr lang="en-US" b="1" dirty="0" smtClean="0"/>
              <a:t>On </a:t>
            </a:r>
            <a:r>
              <a:rPr lang="en-US" b="1" dirty="0" smtClean="0"/>
              <a:t>Confucius as a Teacher and Person</a:t>
            </a:r>
          </a:p>
          <a:p>
            <a:pPr>
              <a:spcBef>
                <a:spcPts val="0"/>
              </a:spcBef>
              <a:buNone/>
            </a:pPr>
            <a:r>
              <a:rPr lang="en-US" i="1" dirty="0" smtClean="0"/>
              <a:t>2:4 </a:t>
            </a:r>
            <a:r>
              <a:rPr lang="en-US" i="1" dirty="0" smtClean="0"/>
              <a:t> - The </a:t>
            </a:r>
            <a:r>
              <a:rPr lang="en-US" i="1" dirty="0" smtClean="0"/>
              <a:t>Master said, “At fifteen, my heart was set upon learning; at thirty, I </a:t>
            </a:r>
            <a:r>
              <a:rPr lang="en-US" i="1" dirty="0" smtClean="0"/>
              <a:t>had become </a:t>
            </a:r>
            <a:r>
              <a:rPr lang="en-US" i="1" dirty="0" smtClean="0"/>
              <a:t>established; at forty, I was no </a:t>
            </a:r>
            <a:r>
              <a:rPr lang="en-US" i="1" dirty="0" smtClean="0"/>
              <a:t>longer perplexed</a:t>
            </a:r>
            <a:r>
              <a:rPr lang="en-US" i="1" dirty="0" smtClean="0"/>
              <a:t>; at fifty, I knew what is ordained </a:t>
            </a:r>
            <a:r>
              <a:rPr lang="en-US" i="1" dirty="0" smtClean="0"/>
              <a:t>by Heaven;1 </a:t>
            </a:r>
            <a:r>
              <a:rPr lang="en-US" i="1" dirty="0" smtClean="0"/>
              <a:t>at sixty, I obeyed; at seventy, I could follow my heart’s desires without </a:t>
            </a:r>
            <a:r>
              <a:rPr lang="en-US" i="1" dirty="0" smtClean="0"/>
              <a:t>transgressing the </a:t>
            </a:r>
            <a:r>
              <a:rPr lang="en-US" i="1" dirty="0" smtClean="0"/>
              <a:t>line</a:t>
            </a:r>
            <a:r>
              <a:rPr lang="en-US" i="1" dirty="0" smtClean="0"/>
              <a:t>.”</a:t>
            </a:r>
          </a:p>
          <a:p>
            <a:pPr>
              <a:buNone/>
            </a:pPr>
            <a:r>
              <a:rPr lang="en-US" i="1" dirty="0" smtClean="0"/>
              <a:t>7:15 </a:t>
            </a:r>
            <a:r>
              <a:rPr lang="en-US" i="1" dirty="0" smtClean="0"/>
              <a:t> - The </a:t>
            </a:r>
            <a:r>
              <a:rPr lang="en-US" i="1" dirty="0" smtClean="0"/>
              <a:t>Master said, “Having coarse rice to eat, water to drink, a bent arm for </a:t>
            </a:r>
            <a:r>
              <a:rPr lang="en-US" i="1" dirty="0" smtClean="0"/>
              <a:t>a pillow </a:t>
            </a:r>
            <a:r>
              <a:rPr lang="en-US" i="1" dirty="0" smtClean="0"/>
              <a:t>‑‑ joy lies in the midst of this as well. Wealth and honor that are not rightfully gained </a:t>
            </a:r>
            <a:r>
              <a:rPr lang="en-US" i="1" dirty="0" smtClean="0"/>
              <a:t>are to </a:t>
            </a:r>
            <a:r>
              <a:rPr lang="en-US" i="1" dirty="0" smtClean="0"/>
              <a:t>me as floating clouds.”</a:t>
            </a:r>
            <a:endParaRPr lang="en-US" i="1"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Confucius Questions</a:t>
            </a:r>
            <a:endParaRPr lang="en-US" dirty="0"/>
          </a:p>
        </p:txBody>
      </p:sp>
      <p:sp>
        <p:nvSpPr>
          <p:cNvPr id="3" name="Content Placeholder 2"/>
          <p:cNvSpPr>
            <a:spLocks noGrp="1"/>
          </p:cNvSpPr>
          <p:nvPr>
            <p:ph idx="1"/>
          </p:nvPr>
        </p:nvSpPr>
        <p:spPr/>
        <p:txBody>
          <a:bodyPr>
            <a:normAutofit fontScale="77500" lnSpcReduction="20000"/>
          </a:bodyPr>
          <a:lstStyle/>
          <a:p>
            <a:pPr>
              <a:buNone/>
            </a:pPr>
            <a:r>
              <a:rPr lang="en-US" dirty="0" smtClean="0"/>
              <a:t>1. </a:t>
            </a:r>
            <a:r>
              <a:rPr lang="en-US" dirty="0" smtClean="0"/>
              <a:t>Based on the selections, who was Confucius and what was his role in Chinese society?</a:t>
            </a:r>
          </a:p>
          <a:p>
            <a:pPr>
              <a:buNone/>
            </a:pPr>
            <a:r>
              <a:rPr lang="en-US" dirty="0" smtClean="0"/>
              <a:t>2. What </a:t>
            </a:r>
            <a:r>
              <a:rPr lang="en-US" dirty="0" smtClean="0"/>
              <a:t>qualities of Confucius do you think might have made him a </a:t>
            </a:r>
            <a:r>
              <a:rPr lang="en-US" dirty="0" smtClean="0"/>
              <a:t>good teacher</a:t>
            </a:r>
            <a:r>
              <a:rPr lang="en-US" dirty="0" smtClean="0"/>
              <a:t>? Do you think he would still be considered a good teacher if he </a:t>
            </a:r>
            <a:r>
              <a:rPr lang="en-US" dirty="0" smtClean="0"/>
              <a:t>were alive </a:t>
            </a:r>
            <a:r>
              <a:rPr lang="en-US" dirty="0" smtClean="0"/>
              <a:t>today in our own society? Why or why not?</a:t>
            </a:r>
          </a:p>
          <a:p>
            <a:pPr>
              <a:buNone/>
            </a:pPr>
            <a:r>
              <a:rPr lang="en-US" dirty="0" smtClean="0"/>
              <a:t>3. </a:t>
            </a:r>
            <a:r>
              <a:rPr lang="en-US" dirty="0" smtClean="0"/>
              <a:t>What qualities do you think Confucius would look for in an </a:t>
            </a:r>
            <a:r>
              <a:rPr lang="en-US" dirty="0" smtClean="0"/>
              <a:t>educated person</a:t>
            </a:r>
            <a:r>
              <a:rPr lang="en-US" dirty="0" smtClean="0"/>
              <a:t>?</a:t>
            </a:r>
          </a:p>
          <a:p>
            <a:pPr>
              <a:buNone/>
            </a:pPr>
            <a:r>
              <a:rPr lang="en-US" dirty="0" smtClean="0"/>
              <a:t>4. Explain the simile that Confucius uses: “</a:t>
            </a:r>
            <a:r>
              <a:rPr lang="en-US" i="1" dirty="0" smtClean="0"/>
              <a:t>Wealth and honor that are not rightfully gained are to me as floating clouds</a:t>
            </a:r>
            <a:r>
              <a:rPr lang="en-US" i="1" dirty="0" smtClean="0"/>
              <a:t>.”</a:t>
            </a:r>
            <a:endParaRPr lang="en-US" dirty="0" smtClean="0"/>
          </a:p>
          <a:p>
            <a:pPr>
              <a:buNone/>
            </a:pPr>
            <a:r>
              <a:rPr lang="en-US" dirty="0" smtClean="0"/>
              <a:t>5. </a:t>
            </a:r>
            <a:r>
              <a:rPr lang="en-US" dirty="0" smtClean="0"/>
              <a:t>What is Confucius’ attitude toward life and toward </a:t>
            </a:r>
            <a:r>
              <a:rPr lang="en-US" dirty="0" smtClean="0"/>
              <a:t>himself?</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Chinese Inventions Questions</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dirty="0" smtClean="0"/>
              <a:t>Copy and answer the following questions:</a:t>
            </a:r>
          </a:p>
          <a:p>
            <a:pPr marL="514350" indent="-514350">
              <a:buFont typeface="+mj-lt"/>
              <a:buAutoNum type="arabicPeriod"/>
            </a:pPr>
            <a:r>
              <a:rPr lang="en-US" dirty="0" smtClean="0"/>
              <a:t>Why do you think the ancient Chinese invented so much?</a:t>
            </a:r>
          </a:p>
          <a:p>
            <a:pPr marL="514350" indent="-514350">
              <a:buFont typeface="+mj-lt"/>
              <a:buAutoNum type="arabicPeriod"/>
            </a:pPr>
            <a:r>
              <a:rPr lang="en-US" dirty="0" smtClean="0"/>
              <a:t>They invented many object used in writing such as paper, ink, and block printing.  What does this tell you about the civilization?</a:t>
            </a:r>
          </a:p>
          <a:p>
            <a:pPr marL="514350" indent="-514350">
              <a:buFont typeface="+mj-lt"/>
              <a:buAutoNum type="arabicPeriod"/>
            </a:pPr>
            <a:r>
              <a:rPr lang="en-US" dirty="0" smtClean="0"/>
              <a:t>Why would inventions such as porcelain, the pottery wheel, and lacquer paint have been important to the Chinese?</a:t>
            </a:r>
          </a:p>
          <a:p>
            <a:pPr marL="514350" indent="-514350">
              <a:buFont typeface="+mj-lt"/>
              <a:buAutoNum type="arabicPeriod"/>
            </a:pPr>
            <a:r>
              <a:rPr lang="en-US" dirty="0" smtClean="0"/>
              <a:t>Which invention do you believe has contributed most to our modern world and why?</a:t>
            </a:r>
          </a:p>
          <a:p>
            <a:pPr marL="514350" indent="-514350">
              <a:buFont typeface="+mj-lt"/>
              <a:buAutoNum type="arabicPeriod"/>
            </a:pP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China’s Geography</a:t>
            </a:r>
            <a:endParaRPr lang="en-US" dirty="0"/>
          </a:p>
        </p:txBody>
      </p:sp>
      <p:pic>
        <p:nvPicPr>
          <p:cNvPr id="1031" name="Picture 7" descr="China Map">
            <a:hlinkClick r:id="rId2"/>
          </p:cNvPr>
          <p:cNvPicPr>
            <a:picLocks noChangeAspect="1" noChangeArrowheads="1"/>
          </p:cNvPicPr>
          <p:nvPr/>
        </p:nvPicPr>
        <p:blipFill>
          <a:blip r:embed="rId3"/>
          <a:srcRect/>
          <a:stretch>
            <a:fillRect/>
          </a:stretch>
        </p:blipFill>
        <p:spPr bwMode="auto">
          <a:xfrm>
            <a:off x="851950" y="1173786"/>
            <a:ext cx="7530050" cy="5341316"/>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6705600" cy="914400"/>
          </a:xfrm>
        </p:spPr>
        <p:txBody>
          <a:bodyPr/>
          <a:lstStyle/>
          <a:p>
            <a:r>
              <a:rPr lang="en-US" dirty="0" smtClean="0"/>
              <a:t>China’s Geography</a:t>
            </a:r>
            <a:endParaRPr lang="en-US" dirty="0"/>
          </a:p>
        </p:txBody>
      </p:sp>
      <p:sp>
        <p:nvSpPr>
          <p:cNvPr id="3" name="Content Placeholder 2"/>
          <p:cNvSpPr>
            <a:spLocks noGrp="1"/>
          </p:cNvSpPr>
          <p:nvPr>
            <p:ph idx="1"/>
          </p:nvPr>
        </p:nvSpPr>
        <p:spPr>
          <a:xfrm>
            <a:off x="0" y="1524000"/>
            <a:ext cx="8610600" cy="5334000"/>
          </a:xfrm>
        </p:spPr>
        <p:txBody>
          <a:bodyPr>
            <a:normAutofit fontScale="70000" lnSpcReduction="20000"/>
          </a:bodyPr>
          <a:lstStyle/>
          <a:p>
            <a:pPr>
              <a:buNone/>
            </a:pPr>
            <a:r>
              <a:rPr lang="en-US" dirty="0" smtClean="0"/>
              <a:t>	The geography of ancient China can be conveniently divided up into three regions: 1)The Yangtze and Yellow Rivers; 2) The Gobi and </a:t>
            </a:r>
            <a:r>
              <a:rPr lang="en-US" dirty="0" err="1" smtClean="0"/>
              <a:t>Taklamakan</a:t>
            </a:r>
            <a:r>
              <a:rPr lang="en-US" dirty="0" smtClean="0"/>
              <a:t> Deserts; and 3) The Himalayas …</a:t>
            </a:r>
          </a:p>
          <a:p>
            <a:pPr>
              <a:buNone/>
            </a:pPr>
            <a:r>
              <a:rPr lang="en-US" b="1" u="sng" dirty="0" smtClean="0"/>
              <a:t>The Yangtze and Yellow Rivers</a:t>
            </a:r>
            <a:endParaRPr lang="en-US" dirty="0" smtClean="0"/>
          </a:p>
          <a:p>
            <a:r>
              <a:rPr lang="en-US" dirty="0" smtClean="0"/>
              <a:t>The importance of the Yangtze and Yellow Rivers is hard to overstate. People mostly settled along these rivers, and different settlements were ruled by different kings. The Yangtze is banked by fertile flood plains which are added to each year when the Yangtze floods. Eventually, the Yangtze became more important economically and politically due to the establishment of irrigation systems.</a:t>
            </a:r>
          </a:p>
          <a:p>
            <a:r>
              <a:rPr lang="en-US" dirty="0" smtClean="0"/>
              <a:t>Several times in the history of ancient China, the Yangtze was a political boundary between northern and southern China because it wasn’t an easy river to cross. </a:t>
            </a:r>
          </a:p>
          <a:p>
            <a:r>
              <a:rPr lang="en-US" dirty="0" smtClean="0"/>
              <a:t>To the north of the Yangtze, the Yellow River is 3,000 miles long and floods each year. Because of this, settlers in ancient China often saw their homes destroyed year after year during flood season, but eventually the people learned techniques to control flooding</a:t>
            </a:r>
          </a:p>
          <a:p>
            <a:endParaRPr lang="en-US" dirty="0"/>
          </a:p>
        </p:txBody>
      </p:sp>
      <p:pic>
        <p:nvPicPr>
          <p:cNvPr id="5" name="Picture 4" descr="C:\Documents and Settings\jeana.mirco\Local Settings\Temporary Internet Files\Content.IE5\R70LGBTV\MC900058207[1].wmf"/>
          <p:cNvPicPr>
            <a:picLocks noChangeAspect="1" noChangeArrowheads="1"/>
          </p:cNvPicPr>
          <p:nvPr/>
        </p:nvPicPr>
        <p:blipFill>
          <a:blip r:embed="rId2"/>
          <a:srcRect/>
          <a:stretch>
            <a:fillRect/>
          </a:stretch>
        </p:blipFill>
        <p:spPr bwMode="auto">
          <a:xfrm>
            <a:off x="7414468" y="0"/>
            <a:ext cx="1729531" cy="16002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553200" cy="1143000"/>
          </a:xfrm>
        </p:spPr>
        <p:txBody>
          <a:bodyPr/>
          <a:lstStyle/>
          <a:p>
            <a:r>
              <a:rPr lang="en-US" dirty="0" smtClean="0"/>
              <a:t>China’s Geography</a:t>
            </a:r>
            <a:endParaRPr lang="en-US" dirty="0"/>
          </a:p>
        </p:txBody>
      </p:sp>
      <p:sp>
        <p:nvSpPr>
          <p:cNvPr id="3" name="Content Placeholder 2"/>
          <p:cNvSpPr>
            <a:spLocks noGrp="1"/>
          </p:cNvSpPr>
          <p:nvPr>
            <p:ph idx="1"/>
          </p:nvPr>
        </p:nvSpPr>
        <p:spPr>
          <a:xfrm>
            <a:off x="457200" y="2057400"/>
            <a:ext cx="8229600" cy="4495800"/>
          </a:xfrm>
        </p:spPr>
        <p:txBody>
          <a:bodyPr>
            <a:normAutofit fontScale="70000" lnSpcReduction="20000"/>
          </a:bodyPr>
          <a:lstStyle/>
          <a:p>
            <a:pPr>
              <a:buNone/>
            </a:pPr>
            <a:r>
              <a:rPr lang="en-US" b="1" u="sng" dirty="0" smtClean="0"/>
              <a:t>The Gobi and Taklimakan Deserts</a:t>
            </a:r>
            <a:endParaRPr lang="en-US" dirty="0" smtClean="0"/>
          </a:p>
          <a:p>
            <a:r>
              <a:rPr lang="en-US" dirty="0" smtClean="0"/>
              <a:t>Most of the Gobi Desert is covered with rocks rather than sand. The Gobi Desert is located in the northwestern part of China and is one of the driest deserts in the world. It is also a very cold place in winter, with nighttime lows reaching -40 degrees Fahrenheit. Though the two are connected, geographers and ecologists regard the western part of the Gobi as a separate desert, called the Taklimakan Desert.</a:t>
            </a:r>
          </a:p>
          <a:p>
            <a:r>
              <a:rPr lang="en-US" dirty="0" smtClean="0"/>
              <a:t>The Taklimakan Desert sometimes goes by the name Sea of Death. It has poisonous snakes, sand storms, and temperature extremes. It is the second largest desert in the world and is a home to species of poisonous snakes. Because of the extreme conditions of these two deserts, they acted as a protective barrier in China’s northwest.</a:t>
            </a:r>
          </a:p>
          <a:p>
            <a:endParaRPr lang="en-US" dirty="0"/>
          </a:p>
        </p:txBody>
      </p:sp>
      <p:pic>
        <p:nvPicPr>
          <p:cNvPr id="5" name="Picture 2" descr="C:\Documents and Settings\jeana.mirco\Local Settings\Temporary Internet Files\Content.IE5\QYUN2Q2Y\MP900313983[1].jpg"/>
          <p:cNvPicPr>
            <a:picLocks noChangeAspect="1" noChangeArrowheads="1"/>
          </p:cNvPicPr>
          <p:nvPr/>
        </p:nvPicPr>
        <p:blipFill>
          <a:blip r:embed="rId2"/>
          <a:srcRect/>
          <a:stretch>
            <a:fillRect/>
          </a:stretch>
        </p:blipFill>
        <p:spPr bwMode="auto">
          <a:xfrm>
            <a:off x="6858000" y="152400"/>
            <a:ext cx="1954784" cy="19812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629400" cy="1143000"/>
          </a:xfrm>
        </p:spPr>
        <p:txBody>
          <a:bodyPr/>
          <a:lstStyle/>
          <a:p>
            <a:r>
              <a:rPr lang="en-US" dirty="0" smtClean="0"/>
              <a:t>China’s Geography</a:t>
            </a:r>
            <a:endParaRPr lang="en-US" dirty="0"/>
          </a:p>
        </p:txBody>
      </p:sp>
      <p:sp>
        <p:nvSpPr>
          <p:cNvPr id="3" name="Content Placeholder 2"/>
          <p:cNvSpPr>
            <a:spLocks noGrp="1"/>
          </p:cNvSpPr>
          <p:nvPr>
            <p:ph idx="1"/>
          </p:nvPr>
        </p:nvSpPr>
        <p:spPr>
          <a:xfrm>
            <a:off x="457200" y="1981200"/>
            <a:ext cx="8229600" cy="4144963"/>
          </a:xfrm>
        </p:spPr>
        <p:txBody>
          <a:bodyPr>
            <a:normAutofit fontScale="70000" lnSpcReduction="20000"/>
          </a:bodyPr>
          <a:lstStyle/>
          <a:p>
            <a:pPr>
              <a:buNone/>
            </a:pPr>
            <a:r>
              <a:rPr lang="en-US" b="1" u="sng" dirty="0" smtClean="0"/>
              <a:t>The Himalayan Mountains</a:t>
            </a:r>
            <a:endParaRPr lang="en-US" dirty="0" smtClean="0"/>
          </a:p>
          <a:p>
            <a:r>
              <a:rPr lang="en-US" dirty="0" smtClean="0"/>
              <a:t>The people of ancient China were protected from invaders by the Himalayan Mountains, which contain several of the highest mountain peaks in the world. Because of its inland geography, the mountains not only experience extreme cold in the winter, but extreme heat in the summer, where temperatures can reach 100 degrees Fahrenheit making them a barrier not only due to their extreme heights but also their extreme weather.</a:t>
            </a:r>
          </a:p>
          <a:p>
            <a:r>
              <a:rPr lang="en-US" dirty="0" smtClean="0"/>
              <a:t>Ancient Chinese history and culture were heavily influenced by its geography. With the barriers of the deserts to the northwest, and the Himalayas to the southwest, the culture remained fairly isolated for hundreds of years. The people of ancient China relied heavily on the Yangtze River and, to some extent, the Yellow River for their livelihood.</a:t>
            </a:r>
          </a:p>
          <a:p>
            <a:endParaRPr lang="en-US" dirty="0"/>
          </a:p>
        </p:txBody>
      </p:sp>
      <p:pic>
        <p:nvPicPr>
          <p:cNvPr id="4" name="Picture 5" descr="C:\Documents and Settings\jeana.mirco\Local Settings\Temporary Internet Files\Content.IE5\QYUN2Q2Y\MC900389360[1].wmf"/>
          <p:cNvPicPr>
            <a:picLocks noChangeAspect="1" noChangeArrowheads="1"/>
          </p:cNvPicPr>
          <p:nvPr/>
        </p:nvPicPr>
        <p:blipFill>
          <a:blip r:embed="rId2"/>
          <a:srcRect/>
          <a:stretch>
            <a:fillRect/>
          </a:stretch>
        </p:blipFill>
        <p:spPr bwMode="auto">
          <a:xfrm>
            <a:off x="6705600" y="0"/>
            <a:ext cx="2438400" cy="237738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China’s Geography Questions</a:t>
            </a:r>
            <a:endParaRPr lang="en-US" dirty="0"/>
          </a:p>
        </p:txBody>
      </p:sp>
      <p:sp>
        <p:nvSpPr>
          <p:cNvPr id="3" name="Content Placeholder 2"/>
          <p:cNvSpPr>
            <a:spLocks noGrp="1"/>
          </p:cNvSpPr>
          <p:nvPr>
            <p:ph idx="1"/>
          </p:nvPr>
        </p:nvSpPr>
        <p:spPr/>
        <p:txBody>
          <a:bodyPr>
            <a:normAutofit fontScale="85000" lnSpcReduction="10000"/>
          </a:bodyPr>
          <a:lstStyle/>
          <a:p>
            <a:pPr>
              <a:buNone/>
            </a:pPr>
            <a:r>
              <a:rPr lang="en-US" dirty="0" smtClean="0"/>
              <a:t>Copy and answer the following questions:</a:t>
            </a:r>
          </a:p>
          <a:p>
            <a:pPr marL="514350" indent="-514350">
              <a:buFont typeface="+mj-lt"/>
              <a:buAutoNum type="arabicPeriod"/>
            </a:pPr>
            <a:r>
              <a:rPr lang="en-US" dirty="0" smtClean="0"/>
              <a:t>Why was the Yangtze River useful to the Chinese?</a:t>
            </a:r>
          </a:p>
          <a:p>
            <a:pPr marL="514350" indent="-514350">
              <a:buFont typeface="+mj-lt"/>
              <a:buAutoNum type="arabicPeriod"/>
            </a:pPr>
            <a:r>
              <a:rPr lang="en-US" dirty="0" smtClean="0"/>
              <a:t>Other than to provide water, what other role did the Yangtze River play and why?</a:t>
            </a:r>
          </a:p>
          <a:p>
            <a:pPr marL="514350" indent="-514350">
              <a:buFont typeface="+mj-lt"/>
              <a:buAutoNum type="arabicPeriod"/>
            </a:pPr>
            <a:r>
              <a:rPr lang="en-US" dirty="0" smtClean="0"/>
              <a:t>Why is the Taklimakan Desert called the “Sea of Death”?</a:t>
            </a:r>
          </a:p>
          <a:p>
            <a:pPr marL="514350" indent="-514350">
              <a:buFont typeface="+mj-lt"/>
              <a:buAutoNum type="arabicPeriod"/>
            </a:pPr>
            <a:r>
              <a:rPr lang="en-US" dirty="0" smtClean="0"/>
              <a:t>How did these geographical features impact movement in ancient China?</a:t>
            </a:r>
          </a:p>
          <a:p>
            <a:pPr marL="514350" indent="-514350">
              <a:buFont typeface="+mj-lt"/>
              <a:buAutoNum type="arabicPeriod"/>
            </a:pPr>
            <a:r>
              <a:rPr lang="en-US" dirty="0" smtClean="0"/>
              <a:t>How does the Yangtze River represent the Theme of H-E-I?</a:t>
            </a:r>
          </a:p>
          <a:p>
            <a:pPr marL="514350" indent="-514350">
              <a:buFont typeface="+mj-lt"/>
              <a:buAutoNum type="arabicPeriod"/>
            </a:pPr>
            <a:endParaRPr lang="en-US" dirty="0" smtClean="0"/>
          </a:p>
          <a:p>
            <a:pPr marL="514350" indent="-514350">
              <a:buFont typeface="+mj-lt"/>
              <a:buAutoNum type="arabicPeriod"/>
            </a:pPr>
            <a:endParaRPr lang="en-US" dirty="0" smtClean="0"/>
          </a:p>
          <a:p>
            <a:pPr marL="514350" indent="-514350">
              <a:buFont typeface="+mj-lt"/>
              <a:buAutoNum type="arabicPeriod"/>
            </a:pPr>
            <a:endParaRPr lang="en-US" dirty="0" smtClean="0"/>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Great Wall &amp; the Silk Road</a:t>
            </a:r>
            <a:endParaRPr lang="en-US" dirty="0"/>
          </a:p>
        </p:txBody>
      </p:sp>
      <p:pic>
        <p:nvPicPr>
          <p:cNvPr id="17413" name="Picture 5" descr="http://library.thinkquest.org/13406/images/SILKMAP3.JPG"/>
          <p:cNvPicPr>
            <a:picLocks noChangeAspect="1" noChangeArrowheads="1"/>
          </p:cNvPicPr>
          <p:nvPr/>
        </p:nvPicPr>
        <p:blipFill>
          <a:blip r:embed="rId2"/>
          <a:srcRect/>
          <a:stretch>
            <a:fillRect/>
          </a:stretch>
        </p:blipFill>
        <p:spPr bwMode="auto">
          <a:xfrm>
            <a:off x="3239497" y="4038600"/>
            <a:ext cx="5904503" cy="2819400"/>
          </a:xfrm>
          <a:prstGeom prst="rect">
            <a:avLst/>
          </a:prstGeom>
          <a:noFill/>
        </p:spPr>
      </p:pic>
      <p:pic>
        <p:nvPicPr>
          <p:cNvPr id="17417" name="Picture 9" descr="The Great Wall of China"/>
          <p:cNvPicPr>
            <a:picLocks noChangeAspect="1" noChangeArrowheads="1"/>
          </p:cNvPicPr>
          <p:nvPr/>
        </p:nvPicPr>
        <p:blipFill>
          <a:blip r:embed="rId3"/>
          <a:srcRect/>
          <a:stretch>
            <a:fillRect/>
          </a:stretch>
        </p:blipFill>
        <p:spPr bwMode="auto">
          <a:xfrm>
            <a:off x="381000" y="1219200"/>
            <a:ext cx="4191000" cy="2794000"/>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780</TotalTime>
  <Words>1310</Words>
  <Application>Microsoft Office PowerPoint</Application>
  <PresentationFormat>On-screen Show (4:3)</PresentationFormat>
  <Paragraphs>123</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Chinese Inventions</vt:lpstr>
      <vt:lpstr>Chinese Inventions</vt:lpstr>
      <vt:lpstr>Chinese Inventions Questions</vt:lpstr>
      <vt:lpstr>China’s Geography</vt:lpstr>
      <vt:lpstr>China’s Geography</vt:lpstr>
      <vt:lpstr>China’s Geography</vt:lpstr>
      <vt:lpstr>China’s Geography</vt:lpstr>
      <vt:lpstr>China’s Geography Questions</vt:lpstr>
      <vt:lpstr>The Great Wall &amp; the Silk Road</vt:lpstr>
      <vt:lpstr>The Great Wall</vt:lpstr>
      <vt:lpstr>The Silk Road</vt:lpstr>
      <vt:lpstr>The Great Wall &amp; Silk Road Questions</vt:lpstr>
      <vt:lpstr>The Chinese Dynastic Cycle </vt:lpstr>
      <vt:lpstr>The Chinese Dynastic Cycle</vt:lpstr>
      <vt:lpstr>The Dynastic Cycle Questions</vt:lpstr>
      <vt:lpstr>Ancient China’s Government</vt:lpstr>
      <vt:lpstr>Ancient China’s Government</vt:lpstr>
      <vt:lpstr>Ancient China’s Government Questions</vt:lpstr>
      <vt:lpstr>Ancient Chinese Religion</vt:lpstr>
      <vt:lpstr>Ancient Chinese Religions</vt:lpstr>
      <vt:lpstr>Ancient Chinese Religions</vt:lpstr>
      <vt:lpstr>Ancient Chinese Religion Questions</vt:lpstr>
      <vt:lpstr>Homework: Confucius</vt:lpstr>
      <vt:lpstr>Confucious</vt:lpstr>
      <vt:lpstr>Confucius Questions</vt:lpstr>
    </vt:vector>
  </TitlesOfParts>
  <Company>Charlotte Mecklenburg Schools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Chinese Inventions</dc:title>
  <dc:creator>jeana.mirco</dc:creator>
  <cp:lastModifiedBy>jeana.mirco</cp:lastModifiedBy>
  <cp:revision>64</cp:revision>
  <dcterms:created xsi:type="dcterms:W3CDTF">2012-09-10T16:40:26Z</dcterms:created>
  <dcterms:modified xsi:type="dcterms:W3CDTF">2012-09-13T13:13:42Z</dcterms:modified>
</cp:coreProperties>
</file>